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32"/>
  </p:notesMasterIdLst>
  <p:sldIdLst>
    <p:sldId id="256" r:id="rId2"/>
    <p:sldId id="311" r:id="rId3"/>
    <p:sldId id="313" r:id="rId4"/>
    <p:sldId id="314" r:id="rId5"/>
    <p:sldId id="316" r:id="rId6"/>
    <p:sldId id="321" r:id="rId7"/>
    <p:sldId id="317" r:id="rId8"/>
    <p:sldId id="319" r:id="rId9"/>
    <p:sldId id="322" r:id="rId10"/>
    <p:sldId id="323" r:id="rId11"/>
    <p:sldId id="324" r:id="rId12"/>
    <p:sldId id="325" r:id="rId13"/>
    <p:sldId id="326" r:id="rId14"/>
    <p:sldId id="327" r:id="rId15"/>
    <p:sldId id="328" r:id="rId16"/>
    <p:sldId id="272" r:id="rId17"/>
    <p:sldId id="273" r:id="rId18"/>
    <p:sldId id="274" r:id="rId19"/>
    <p:sldId id="275" r:id="rId20"/>
    <p:sldId id="276" r:id="rId21"/>
    <p:sldId id="277" r:id="rId22"/>
    <p:sldId id="278" r:id="rId23"/>
    <p:sldId id="279" r:id="rId24"/>
    <p:sldId id="333" r:id="rId25"/>
    <p:sldId id="334" r:id="rId26"/>
    <p:sldId id="330" r:id="rId27"/>
    <p:sldId id="282" r:id="rId28"/>
    <p:sldId id="283" r:id="rId29"/>
    <p:sldId id="284" r:id="rId30"/>
    <p:sldId id="331"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FFCCCC"/>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77066" autoAdjust="0"/>
  </p:normalViewPr>
  <p:slideViewPr>
    <p:cSldViewPr snapToGrid="0">
      <p:cViewPr>
        <p:scale>
          <a:sx n="75" d="100"/>
          <a:sy n="75" d="100"/>
        </p:scale>
        <p:origin x="94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D6BF90-96D5-43F0-8D16-3050F909F09A}" type="doc">
      <dgm:prSet loTypeId="urn:microsoft.com/office/officeart/2005/8/layout/chevron2" loCatId="process" qsTypeId="urn:microsoft.com/office/officeart/2005/8/quickstyle/simple2" qsCatId="simple" csTypeId="urn:microsoft.com/office/officeart/2005/8/colors/accent2_3" csCatId="accent2" phldr="1"/>
      <dgm:spPr/>
      <dgm:t>
        <a:bodyPr/>
        <a:lstStyle/>
        <a:p>
          <a:endParaRPr lang="en-US"/>
        </a:p>
      </dgm:t>
    </dgm:pt>
    <dgm:pt modelId="{89D88B80-B57E-4ADB-8979-6423062B1692}">
      <dgm:prSet phldrT="[Text]"/>
      <dgm:spPr/>
      <dgm:t>
        <a:bodyPr/>
        <a:lstStyle/>
        <a:p>
          <a:r>
            <a:rPr lang="en-US" dirty="0"/>
            <a:t>I</a:t>
          </a:r>
        </a:p>
      </dgm:t>
    </dgm:pt>
    <dgm:pt modelId="{B0AFBEBA-0D68-47E2-870C-3AA7C61B69C8}" type="parTrans" cxnId="{641E2FAD-9D25-4276-9F54-C04F271368C5}">
      <dgm:prSet/>
      <dgm:spPr/>
      <dgm:t>
        <a:bodyPr/>
        <a:lstStyle/>
        <a:p>
          <a:endParaRPr lang="en-US"/>
        </a:p>
      </dgm:t>
    </dgm:pt>
    <dgm:pt modelId="{B3B859C8-269E-4069-84B7-3D6596551EF7}" type="sibTrans" cxnId="{641E2FAD-9D25-4276-9F54-C04F271368C5}">
      <dgm:prSet/>
      <dgm:spPr/>
      <dgm:t>
        <a:bodyPr/>
        <a:lstStyle/>
        <a:p>
          <a:endParaRPr lang="en-US"/>
        </a:p>
      </dgm:t>
    </dgm:pt>
    <dgm:pt modelId="{5CF532E3-DCE0-48D6-A3B3-24475457F0CB}">
      <dgm:prSet phldrT="[Text]"/>
      <dgm:spPr/>
      <dgm:t>
        <a:bodyPr/>
        <a:lstStyle/>
        <a:p>
          <a:r>
            <a:rPr lang="en-US" b="0" i="0" u="none"/>
            <a:t>To facilitate the redirection the water stream to its proper flow, allowing occasional rise of water as a natural disturbance in the flood plain without causing further damage to the communities nearby.</a:t>
          </a:r>
          <a:endParaRPr lang="en-US" dirty="0"/>
        </a:p>
      </dgm:t>
    </dgm:pt>
    <dgm:pt modelId="{22024BA5-C6A2-4FD1-8AF5-C266B382E2D7}" type="parTrans" cxnId="{A60DA3B8-79BF-44E4-BF72-9168BCBFE25F}">
      <dgm:prSet/>
      <dgm:spPr/>
      <dgm:t>
        <a:bodyPr/>
        <a:lstStyle/>
        <a:p>
          <a:endParaRPr lang="en-US"/>
        </a:p>
      </dgm:t>
    </dgm:pt>
    <dgm:pt modelId="{9E8F9372-F08D-4972-B517-ECF5013ECB57}" type="sibTrans" cxnId="{A60DA3B8-79BF-44E4-BF72-9168BCBFE25F}">
      <dgm:prSet/>
      <dgm:spPr/>
      <dgm:t>
        <a:bodyPr/>
        <a:lstStyle/>
        <a:p>
          <a:endParaRPr lang="en-US"/>
        </a:p>
      </dgm:t>
    </dgm:pt>
    <dgm:pt modelId="{DCE3AA97-6811-4D31-A805-F669C9C3FE00}">
      <dgm:prSet phldrT="[Text]"/>
      <dgm:spPr/>
      <dgm:t>
        <a:bodyPr/>
        <a:lstStyle/>
        <a:p>
          <a:r>
            <a:rPr lang="en-US" dirty="0"/>
            <a:t>II</a:t>
          </a:r>
        </a:p>
      </dgm:t>
    </dgm:pt>
    <dgm:pt modelId="{CB7EE155-49E3-4A49-A409-136460A9EC0D}" type="parTrans" cxnId="{F8BD7763-E295-46D3-810C-44B358A492B2}">
      <dgm:prSet/>
      <dgm:spPr/>
      <dgm:t>
        <a:bodyPr/>
        <a:lstStyle/>
        <a:p>
          <a:endParaRPr lang="en-US"/>
        </a:p>
      </dgm:t>
    </dgm:pt>
    <dgm:pt modelId="{AF2FB46D-5859-4BA3-B5AE-787297F8DD9C}" type="sibTrans" cxnId="{F8BD7763-E295-46D3-810C-44B358A492B2}">
      <dgm:prSet/>
      <dgm:spPr/>
      <dgm:t>
        <a:bodyPr/>
        <a:lstStyle/>
        <a:p>
          <a:endParaRPr lang="en-US"/>
        </a:p>
      </dgm:t>
    </dgm:pt>
    <dgm:pt modelId="{89CC996F-2B31-4736-AE13-CAB852039C24}">
      <dgm:prSet phldrT="[Text]"/>
      <dgm:spPr/>
      <dgm:t>
        <a:bodyPr/>
        <a:lstStyle/>
        <a:p>
          <a:r>
            <a:rPr lang="en-US" b="0" i="0" u="none" dirty="0"/>
            <a:t>To analyze the feasibility of the structures and measures implemented in Phase I and check the flow from a control site without any current intervention as compared to the one test site  in Phase I. If the results are optimal then proceed with replicating Phase I.</a:t>
          </a:r>
          <a:endParaRPr lang="en-US" dirty="0"/>
        </a:p>
      </dgm:t>
    </dgm:pt>
    <dgm:pt modelId="{4E1B6F7D-D5EB-4186-AEE1-9D02BD7F5C36}" type="parTrans" cxnId="{60E40715-4988-4AD1-A745-2BB3B796AF18}">
      <dgm:prSet/>
      <dgm:spPr/>
      <dgm:t>
        <a:bodyPr/>
        <a:lstStyle/>
        <a:p>
          <a:endParaRPr lang="en-US"/>
        </a:p>
      </dgm:t>
    </dgm:pt>
    <dgm:pt modelId="{B92777D0-4A23-4086-AE85-CF7896F5CAD4}" type="sibTrans" cxnId="{60E40715-4988-4AD1-A745-2BB3B796AF18}">
      <dgm:prSet/>
      <dgm:spPr/>
      <dgm:t>
        <a:bodyPr/>
        <a:lstStyle/>
        <a:p>
          <a:endParaRPr lang="en-US"/>
        </a:p>
      </dgm:t>
    </dgm:pt>
    <dgm:pt modelId="{A4CC6090-B54F-42A0-8312-859B07A84876}">
      <dgm:prSet phldrT="[Text]"/>
      <dgm:spPr/>
      <dgm:t>
        <a:bodyPr/>
        <a:lstStyle/>
        <a:p>
          <a:r>
            <a:rPr lang="en-US" dirty="0"/>
            <a:t>III</a:t>
          </a:r>
        </a:p>
      </dgm:t>
    </dgm:pt>
    <dgm:pt modelId="{7457CA81-F84F-4C3F-BE6E-8E3B0CC549F3}" type="parTrans" cxnId="{72B5B5DB-92BC-4231-809F-94689286005E}">
      <dgm:prSet/>
      <dgm:spPr/>
      <dgm:t>
        <a:bodyPr/>
        <a:lstStyle/>
        <a:p>
          <a:endParaRPr lang="en-US"/>
        </a:p>
      </dgm:t>
    </dgm:pt>
    <dgm:pt modelId="{96059570-AD70-4D70-A1D7-19C1873CC658}" type="sibTrans" cxnId="{72B5B5DB-92BC-4231-809F-94689286005E}">
      <dgm:prSet/>
      <dgm:spPr/>
      <dgm:t>
        <a:bodyPr/>
        <a:lstStyle/>
        <a:p>
          <a:endParaRPr lang="en-US"/>
        </a:p>
      </dgm:t>
    </dgm:pt>
    <dgm:pt modelId="{48045BAA-6BC1-4188-89F8-EA103075A51F}">
      <dgm:prSet phldrT="[Text]"/>
      <dgm:spPr/>
      <dgm:t>
        <a:bodyPr/>
        <a:lstStyle/>
        <a:p>
          <a:r>
            <a:rPr lang="en-US" b="0" i="0" u="none" dirty="0"/>
            <a:t>To analyze and model the flow of the river now that the physical modifications have been made and to check and improve water quality .</a:t>
          </a:r>
          <a:endParaRPr lang="en-US" dirty="0"/>
        </a:p>
      </dgm:t>
    </dgm:pt>
    <dgm:pt modelId="{B72A58C5-6FEB-4AD1-8F98-3C8D7723102E}" type="parTrans" cxnId="{2864A2F5-8CB6-476A-A2D6-5024CFC40640}">
      <dgm:prSet/>
      <dgm:spPr/>
      <dgm:t>
        <a:bodyPr/>
        <a:lstStyle/>
        <a:p>
          <a:endParaRPr lang="en-US"/>
        </a:p>
      </dgm:t>
    </dgm:pt>
    <dgm:pt modelId="{A5CC4406-35BB-456B-A5E0-77049B799B5E}" type="sibTrans" cxnId="{2864A2F5-8CB6-476A-A2D6-5024CFC40640}">
      <dgm:prSet/>
      <dgm:spPr/>
      <dgm:t>
        <a:bodyPr/>
        <a:lstStyle/>
        <a:p>
          <a:endParaRPr lang="en-US"/>
        </a:p>
      </dgm:t>
    </dgm:pt>
    <dgm:pt modelId="{19198A2D-7485-4CEA-ABB2-4F2C96702B4D}">
      <dgm:prSet phldrT="[Text]"/>
      <dgm:spPr/>
      <dgm:t>
        <a:bodyPr/>
        <a:lstStyle/>
        <a:p>
          <a:r>
            <a:rPr lang="en-US" dirty="0"/>
            <a:t>IV</a:t>
          </a:r>
        </a:p>
      </dgm:t>
    </dgm:pt>
    <dgm:pt modelId="{4531B35A-1A97-4463-BFD9-6C5CFA4E5308}" type="parTrans" cxnId="{1F7D341C-6A57-410F-88F1-33E75E773D27}">
      <dgm:prSet/>
      <dgm:spPr/>
      <dgm:t>
        <a:bodyPr/>
        <a:lstStyle/>
        <a:p>
          <a:endParaRPr lang="en-US"/>
        </a:p>
      </dgm:t>
    </dgm:pt>
    <dgm:pt modelId="{139C3712-5F4D-442E-BA14-6A8601164837}" type="sibTrans" cxnId="{1F7D341C-6A57-410F-88F1-33E75E773D27}">
      <dgm:prSet/>
      <dgm:spPr/>
      <dgm:t>
        <a:bodyPr/>
        <a:lstStyle/>
        <a:p>
          <a:endParaRPr lang="en-US"/>
        </a:p>
      </dgm:t>
    </dgm:pt>
    <dgm:pt modelId="{B8F011FC-020D-411A-9554-0B38B331E56C}">
      <dgm:prSet phldrT="[Text]"/>
      <dgm:spPr/>
      <dgm:t>
        <a:bodyPr/>
        <a:lstStyle/>
        <a:p>
          <a:r>
            <a:rPr lang="en-US" dirty="0"/>
            <a:t>V</a:t>
          </a:r>
        </a:p>
      </dgm:t>
    </dgm:pt>
    <dgm:pt modelId="{13E3F603-A4CB-4997-8D5B-D28871333377}" type="parTrans" cxnId="{5DEC6317-506C-4575-9B04-1C5434CC3C9F}">
      <dgm:prSet/>
      <dgm:spPr/>
      <dgm:t>
        <a:bodyPr/>
        <a:lstStyle/>
        <a:p>
          <a:endParaRPr lang="en-US"/>
        </a:p>
      </dgm:t>
    </dgm:pt>
    <dgm:pt modelId="{78403FCA-DD51-49A5-8B84-0316964FC5EB}" type="sibTrans" cxnId="{5DEC6317-506C-4575-9B04-1C5434CC3C9F}">
      <dgm:prSet/>
      <dgm:spPr/>
      <dgm:t>
        <a:bodyPr/>
        <a:lstStyle/>
        <a:p>
          <a:endParaRPr lang="en-US"/>
        </a:p>
      </dgm:t>
    </dgm:pt>
    <dgm:pt modelId="{5351A06F-B56D-4602-BACF-5A3F82AEC629}">
      <dgm:prSet phldrT="[Text]"/>
      <dgm:spPr/>
      <dgm:t>
        <a:bodyPr/>
        <a:lstStyle/>
        <a:p>
          <a:r>
            <a:rPr lang="en-US" b="0" i="0" u="none" dirty="0"/>
            <a:t>To reintroduce historical species on the site such as </a:t>
          </a:r>
          <a:r>
            <a:rPr lang="en-US" b="0" i="1" u="none" dirty="0" err="1"/>
            <a:t>Nauclea</a:t>
          </a:r>
          <a:r>
            <a:rPr lang="en-US" b="0" i="1" u="none" dirty="0"/>
            <a:t> </a:t>
          </a:r>
          <a:r>
            <a:rPr lang="en-US" b="0" i="1" u="none" dirty="0" err="1"/>
            <a:t>orientalis</a:t>
          </a:r>
          <a:r>
            <a:rPr lang="en-US" b="0" i="1" u="none" dirty="0"/>
            <a:t>, Pithecellobium dulce</a:t>
          </a:r>
          <a:r>
            <a:rPr lang="en-US" b="0" i="0" u="none" dirty="0"/>
            <a:t> &amp; </a:t>
          </a:r>
          <a:r>
            <a:rPr lang="en-US" b="0" i="1" u="none" dirty="0" err="1"/>
            <a:t>Siganus</a:t>
          </a:r>
          <a:r>
            <a:rPr lang="en-US" b="0" i="1" u="none" dirty="0"/>
            <a:t> </a:t>
          </a:r>
          <a:r>
            <a:rPr lang="en-US" b="0" i="1" u="none" dirty="0" err="1"/>
            <a:t>canaliculatus</a:t>
          </a:r>
          <a:r>
            <a:rPr lang="en-US" b="0" i="1" u="none" dirty="0"/>
            <a:t> </a:t>
          </a:r>
          <a:r>
            <a:rPr lang="en-US" b="0" i="0" u="none" dirty="0"/>
            <a:t>and to plant and reforest nearby forests to have stronger banks to prevent landslides.</a:t>
          </a:r>
          <a:endParaRPr lang="en-US" dirty="0"/>
        </a:p>
      </dgm:t>
    </dgm:pt>
    <dgm:pt modelId="{B2BA5FCD-B969-4E00-A17B-5DAE1700E8FC}" type="parTrans" cxnId="{03C5D259-437F-4AD3-9574-16299B762FA9}">
      <dgm:prSet/>
      <dgm:spPr/>
      <dgm:t>
        <a:bodyPr/>
        <a:lstStyle/>
        <a:p>
          <a:endParaRPr lang="en-US"/>
        </a:p>
      </dgm:t>
    </dgm:pt>
    <dgm:pt modelId="{D0303462-2BD5-4684-8E4C-FBD1C70F381D}" type="sibTrans" cxnId="{03C5D259-437F-4AD3-9574-16299B762FA9}">
      <dgm:prSet/>
      <dgm:spPr/>
      <dgm:t>
        <a:bodyPr/>
        <a:lstStyle/>
        <a:p>
          <a:endParaRPr lang="en-US"/>
        </a:p>
      </dgm:t>
    </dgm:pt>
    <dgm:pt modelId="{48D1019A-7E0D-47D8-83A5-4EA5C3FF12DB}">
      <dgm:prSet phldrT="[Text]"/>
      <dgm:spPr/>
      <dgm:t>
        <a:bodyPr/>
        <a:lstStyle/>
        <a:p>
          <a:r>
            <a:rPr lang="en-US" b="0" i="0" u="none"/>
            <a:t>To employ sustainability in the restoration through institutionalization, educational partnerships, and to provide sustainable ecotoursim opportunities.</a:t>
          </a:r>
          <a:endParaRPr lang="en-US" dirty="0"/>
        </a:p>
      </dgm:t>
    </dgm:pt>
    <dgm:pt modelId="{EA73AA27-C011-4A36-A539-C765C4A2FFAC}" type="parTrans" cxnId="{CE2F83E0-F6B4-418C-BD63-9AB112C7BCD9}">
      <dgm:prSet/>
      <dgm:spPr/>
      <dgm:t>
        <a:bodyPr/>
        <a:lstStyle/>
        <a:p>
          <a:endParaRPr lang="en-US"/>
        </a:p>
      </dgm:t>
    </dgm:pt>
    <dgm:pt modelId="{E39CAAA8-EB5B-4A62-A573-A4C80D1313C4}" type="sibTrans" cxnId="{CE2F83E0-F6B4-418C-BD63-9AB112C7BCD9}">
      <dgm:prSet/>
      <dgm:spPr/>
      <dgm:t>
        <a:bodyPr/>
        <a:lstStyle/>
        <a:p>
          <a:endParaRPr lang="en-US"/>
        </a:p>
      </dgm:t>
    </dgm:pt>
    <dgm:pt modelId="{23869F84-3C10-4BEC-A087-0A78975B44AC}" type="pres">
      <dgm:prSet presAssocID="{C8D6BF90-96D5-43F0-8D16-3050F909F09A}" presName="linearFlow" presStyleCnt="0">
        <dgm:presLayoutVars>
          <dgm:dir/>
          <dgm:animLvl val="lvl"/>
          <dgm:resizeHandles val="exact"/>
        </dgm:presLayoutVars>
      </dgm:prSet>
      <dgm:spPr/>
    </dgm:pt>
    <dgm:pt modelId="{CD6D4724-E99E-445D-A582-21B4CF7C155B}" type="pres">
      <dgm:prSet presAssocID="{89D88B80-B57E-4ADB-8979-6423062B1692}" presName="composite" presStyleCnt="0"/>
      <dgm:spPr/>
    </dgm:pt>
    <dgm:pt modelId="{3F7668CA-FEBF-4BD1-A548-51F9F063A62D}" type="pres">
      <dgm:prSet presAssocID="{89D88B80-B57E-4ADB-8979-6423062B1692}" presName="parentText" presStyleLbl="alignNode1" presStyleIdx="0" presStyleCnt="5">
        <dgm:presLayoutVars>
          <dgm:chMax val="1"/>
          <dgm:bulletEnabled val="1"/>
        </dgm:presLayoutVars>
      </dgm:prSet>
      <dgm:spPr/>
    </dgm:pt>
    <dgm:pt modelId="{159543E9-3AFA-4C97-8E6B-CB60635242D1}" type="pres">
      <dgm:prSet presAssocID="{89D88B80-B57E-4ADB-8979-6423062B1692}" presName="descendantText" presStyleLbl="alignAcc1" presStyleIdx="0" presStyleCnt="5">
        <dgm:presLayoutVars>
          <dgm:bulletEnabled val="1"/>
        </dgm:presLayoutVars>
      </dgm:prSet>
      <dgm:spPr/>
    </dgm:pt>
    <dgm:pt modelId="{3729B3BF-7B2F-4F14-8660-B91AB24D63B3}" type="pres">
      <dgm:prSet presAssocID="{B3B859C8-269E-4069-84B7-3D6596551EF7}" presName="sp" presStyleCnt="0"/>
      <dgm:spPr/>
    </dgm:pt>
    <dgm:pt modelId="{48D9E4DA-2492-4998-B13F-14377ED7B87F}" type="pres">
      <dgm:prSet presAssocID="{DCE3AA97-6811-4D31-A805-F669C9C3FE00}" presName="composite" presStyleCnt="0"/>
      <dgm:spPr/>
    </dgm:pt>
    <dgm:pt modelId="{CDD26D2E-6C76-4417-B1AB-487049DA0F6F}" type="pres">
      <dgm:prSet presAssocID="{DCE3AA97-6811-4D31-A805-F669C9C3FE00}" presName="parentText" presStyleLbl="alignNode1" presStyleIdx="1" presStyleCnt="5">
        <dgm:presLayoutVars>
          <dgm:chMax val="1"/>
          <dgm:bulletEnabled val="1"/>
        </dgm:presLayoutVars>
      </dgm:prSet>
      <dgm:spPr/>
    </dgm:pt>
    <dgm:pt modelId="{3B93E619-7F80-45ED-BD31-3D896705709B}" type="pres">
      <dgm:prSet presAssocID="{DCE3AA97-6811-4D31-A805-F669C9C3FE00}" presName="descendantText" presStyleLbl="alignAcc1" presStyleIdx="1" presStyleCnt="5">
        <dgm:presLayoutVars>
          <dgm:bulletEnabled val="1"/>
        </dgm:presLayoutVars>
      </dgm:prSet>
      <dgm:spPr/>
    </dgm:pt>
    <dgm:pt modelId="{DD96E006-AA20-4F45-80B0-B42F27EC5766}" type="pres">
      <dgm:prSet presAssocID="{AF2FB46D-5859-4BA3-B5AE-787297F8DD9C}" presName="sp" presStyleCnt="0"/>
      <dgm:spPr/>
    </dgm:pt>
    <dgm:pt modelId="{043BC968-E58C-4CD4-8438-CF8BC46B3595}" type="pres">
      <dgm:prSet presAssocID="{A4CC6090-B54F-42A0-8312-859B07A84876}" presName="composite" presStyleCnt="0"/>
      <dgm:spPr/>
    </dgm:pt>
    <dgm:pt modelId="{921CD9F6-03FF-4BBC-A585-243EB39AAF9A}" type="pres">
      <dgm:prSet presAssocID="{A4CC6090-B54F-42A0-8312-859B07A84876}" presName="parentText" presStyleLbl="alignNode1" presStyleIdx="2" presStyleCnt="5">
        <dgm:presLayoutVars>
          <dgm:chMax val="1"/>
          <dgm:bulletEnabled val="1"/>
        </dgm:presLayoutVars>
      </dgm:prSet>
      <dgm:spPr/>
    </dgm:pt>
    <dgm:pt modelId="{CF30F8FE-BBB6-4CEC-9A27-FBA03DE44FBF}" type="pres">
      <dgm:prSet presAssocID="{A4CC6090-B54F-42A0-8312-859B07A84876}" presName="descendantText" presStyleLbl="alignAcc1" presStyleIdx="2" presStyleCnt="5">
        <dgm:presLayoutVars>
          <dgm:bulletEnabled val="1"/>
        </dgm:presLayoutVars>
      </dgm:prSet>
      <dgm:spPr/>
    </dgm:pt>
    <dgm:pt modelId="{06A6B880-56E6-4CD0-B706-C253F8DA7C6E}" type="pres">
      <dgm:prSet presAssocID="{96059570-AD70-4D70-A1D7-19C1873CC658}" presName="sp" presStyleCnt="0"/>
      <dgm:spPr/>
    </dgm:pt>
    <dgm:pt modelId="{9023F972-727D-47AC-9A64-744DF0CFEFC0}" type="pres">
      <dgm:prSet presAssocID="{19198A2D-7485-4CEA-ABB2-4F2C96702B4D}" presName="composite" presStyleCnt="0"/>
      <dgm:spPr/>
    </dgm:pt>
    <dgm:pt modelId="{0F0F86A7-8760-430C-85EE-96FD2CD6E34C}" type="pres">
      <dgm:prSet presAssocID="{19198A2D-7485-4CEA-ABB2-4F2C96702B4D}" presName="parentText" presStyleLbl="alignNode1" presStyleIdx="3" presStyleCnt="5">
        <dgm:presLayoutVars>
          <dgm:chMax val="1"/>
          <dgm:bulletEnabled val="1"/>
        </dgm:presLayoutVars>
      </dgm:prSet>
      <dgm:spPr/>
    </dgm:pt>
    <dgm:pt modelId="{F644A7A4-37C9-47E9-8AD9-ECFEAD94947E}" type="pres">
      <dgm:prSet presAssocID="{19198A2D-7485-4CEA-ABB2-4F2C96702B4D}" presName="descendantText" presStyleLbl="alignAcc1" presStyleIdx="3" presStyleCnt="5">
        <dgm:presLayoutVars>
          <dgm:bulletEnabled val="1"/>
        </dgm:presLayoutVars>
      </dgm:prSet>
      <dgm:spPr/>
    </dgm:pt>
    <dgm:pt modelId="{414F81A4-9B25-4FAA-910B-B613581CA220}" type="pres">
      <dgm:prSet presAssocID="{139C3712-5F4D-442E-BA14-6A8601164837}" presName="sp" presStyleCnt="0"/>
      <dgm:spPr/>
    </dgm:pt>
    <dgm:pt modelId="{EE0961CF-052E-462B-AD6E-CB530DCD9A7E}" type="pres">
      <dgm:prSet presAssocID="{B8F011FC-020D-411A-9554-0B38B331E56C}" presName="composite" presStyleCnt="0"/>
      <dgm:spPr/>
    </dgm:pt>
    <dgm:pt modelId="{10AC0662-6016-4C24-99FC-2B3C6A1D6B67}" type="pres">
      <dgm:prSet presAssocID="{B8F011FC-020D-411A-9554-0B38B331E56C}" presName="parentText" presStyleLbl="alignNode1" presStyleIdx="4" presStyleCnt="5">
        <dgm:presLayoutVars>
          <dgm:chMax val="1"/>
          <dgm:bulletEnabled val="1"/>
        </dgm:presLayoutVars>
      </dgm:prSet>
      <dgm:spPr/>
    </dgm:pt>
    <dgm:pt modelId="{5FAF8211-0F1C-42C9-8829-4B915DD9928B}" type="pres">
      <dgm:prSet presAssocID="{B8F011FC-020D-411A-9554-0B38B331E56C}" presName="descendantText" presStyleLbl="alignAcc1" presStyleIdx="4" presStyleCnt="5">
        <dgm:presLayoutVars>
          <dgm:bulletEnabled val="1"/>
        </dgm:presLayoutVars>
      </dgm:prSet>
      <dgm:spPr/>
    </dgm:pt>
  </dgm:ptLst>
  <dgm:cxnLst>
    <dgm:cxn modelId="{60E40715-4988-4AD1-A745-2BB3B796AF18}" srcId="{DCE3AA97-6811-4D31-A805-F669C9C3FE00}" destId="{89CC996F-2B31-4736-AE13-CAB852039C24}" srcOrd="0" destOrd="0" parTransId="{4E1B6F7D-D5EB-4186-AEE1-9D02BD7F5C36}" sibTransId="{B92777D0-4A23-4086-AE85-CF7896F5CAD4}"/>
    <dgm:cxn modelId="{5DEC6317-506C-4575-9B04-1C5434CC3C9F}" srcId="{C8D6BF90-96D5-43F0-8D16-3050F909F09A}" destId="{B8F011FC-020D-411A-9554-0B38B331E56C}" srcOrd="4" destOrd="0" parTransId="{13E3F603-A4CB-4997-8D5B-D28871333377}" sibTransId="{78403FCA-DD51-49A5-8B84-0316964FC5EB}"/>
    <dgm:cxn modelId="{1F7D341C-6A57-410F-88F1-33E75E773D27}" srcId="{C8D6BF90-96D5-43F0-8D16-3050F909F09A}" destId="{19198A2D-7485-4CEA-ABB2-4F2C96702B4D}" srcOrd="3" destOrd="0" parTransId="{4531B35A-1A97-4463-BFD9-6C5CFA4E5308}" sibTransId="{139C3712-5F4D-442E-BA14-6A8601164837}"/>
    <dgm:cxn modelId="{CE4FDB1D-7471-46B6-85B9-04B39BB151FF}" type="presOf" srcId="{19198A2D-7485-4CEA-ABB2-4F2C96702B4D}" destId="{0F0F86A7-8760-430C-85EE-96FD2CD6E34C}" srcOrd="0" destOrd="0" presId="urn:microsoft.com/office/officeart/2005/8/layout/chevron2"/>
    <dgm:cxn modelId="{B3A66C20-B84A-43B0-8EE6-12C97F1713FA}" type="presOf" srcId="{C8D6BF90-96D5-43F0-8D16-3050F909F09A}" destId="{23869F84-3C10-4BEC-A087-0A78975B44AC}" srcOrd="0" destOrd="0" presId="urn:microsoft.com/office/officeart/2005/8/layout/chevron2"/>
    <dgm:cxn modelId="{B659A121-0C25-4B4A-9DF0-71EA7AE29E48}" type="presOf" srcId="{5CF532E3-DCE0-48D6-A3B3-24475457F0CB}" destId="{159543E9-3AFA-4C97-8E6B-CB60635242D1}" srcOrd="0" destOrd="0" presId="urn:microsoft.com/office/officeart/2005/8/layout/chevron2"/>
    <dgm:cxn modelId="{1F1D8E29-A120-4D1F-A5BD-086E6E95CD18}" type="presOf" srcId="{5351A06F-B56D-4602-BACF-5A3F82AEC629}" destId="{F644A7A4-37C9-47E9-8AD9-ECFEAD94947E}" srcOrd="0" destOrd="0" presId="urn:microsoft.com/office/officeart/2005/8/layout/chevron2"/>
    <dgm:cxn modelId="{45F1752A-98F0-4FF8-8B9D-9D1CA81D47AD}" type="presOf" srcId="{B8F011FC-020D-411A-9554-0B38B331E56C}" destId="{10AC0662-6016-4C24-99FC-2B3C6A1D6B67}" srcOrd="0" destOrd="0" presId="urn:microsoft.com/office/officeart/2005/8/layout/chevron2"/>
    <dgm:cxn modelId="{1968E03D-68F9-4E17-9E46-145D304E82A1}" type="presOf" srcId="{48045BAA-6BC1-4188-89F8-EA103075A51F}" destId="{CF30F8FE-BBB6-4CEC-9A27-FBA03DE44FBF}" srcOrd="0" destOrd="0" presId="urn:microsoft.com/office/officeart/2005/8/layout/chevron2"/>
    <dgm:cxn modelId="{F8BD7763-E295-46D3-810C-44B358A492B2}" srcId="{C8D6BF90-96D5-43F0-8D16-3050F909F09A}" destId="{DCE3AA97-6811-4D31-A805-F669C9C3FE00}" srcOrd="1" destOrd="0" parTransId="{CB7EE155-49E3-4A49-A409-136460A9EC0D}" sibTransId="{AF2FB46D-5859-4BA3-B5AE-787297F8DD9C}"/>
    <dgm:cxn modelId="{3C7CF048-4ABB-46EC-9114-24A49C1C19FD}" type="presOf" srcId="{89D88B80-B57E-4ADB-8979-6423062B1692}" destId="{3F7668CA-FEBF-4BD1-A548-51F9F063A62D}" srcOrd="0" destOrd="0" presId="urn:microsoft.com/office/officeart/2005/8/layout/chevron2"/>
    <dgm:cxn modelId="{04AC384D-C43E-4A13-B313-77A2FF065DD7}" type="presOf" srcId="{89CC996F-2B31-4736-AE13-CAB852039C24}" destId="{3B93E619-7F80-45ED-BD31-3D896705709B}" srcOrd="0" destOrd="0" presId="urn:microsoft.com/office/officeart/2005/8/layout/chevron2"/>
    <dgm:cxn modelId="{03C5D259-437F-4AD3-9574-16299B762FA9}" srcId="{19198A2D-7485-4CEA-ABB2-4F2C96702B4D}" destId="{5351A06F-B56D-4602-BACF-5A3F82AEC629}" srcOrd="0" destOrd="0" parTransId="{B2BA5FCD-B969-4E00-A17B-5DAE1700E8FC}" sibTransId="{D0303462-2BD5-4684-8E4C-FBD1C70F381D}"/>
    <dgm:cxn modelId="{B92A9DA2-4BC5-405F-95DE-F56177240082}" type="presOf" srcId="{DCE3AA97-6811-4D31-A805-F669C9C3FE00}" destId="{CDD26D2E-6C76-4417-B1AB-487049DA0F6F}" srcOrd="0" destOrd="0" presId="urn:microsoft.com/office/officeart/2005/8/layout/chevron2"/>
    <dgm:cxn modelId="{641E2FAD-9D25-4276-9F54-C04F271368C5}" srcId="{C8D6BF90-96D5-43F0-8D16-3050F909F09A}" destId="{89D88B80-B57E-4ADB-8979-6423062B1692}" srcOrd="0" destOrd="0" parTransId="{B0AFBEBA-0D68-47E2-870C-3AA7C61B69C8}" sibTransId="{B3B859C8-269E-4069-84B7-3D6596551EF7}"/>
    <dgm:cxn modelId="{A60DA3B8-79BF-44E4-BF72-9168BCBFE25F}" srcId="{89D88B80-B57E-4ADB-8979-6423062B1692}" destId="{5CF532E3-DCE0-48D6-A3B3-24475457F0CB}" srcOrd="0" destOrd="0" parTransId="{22024BA5-C6A2-4FD1-8AF5-C266B382E2D7}" sibTransId="{9E8F9372-F08D-4972-B517-ECF5013ECB57}"/>
    <dgm:cxn modelId="{5ADC76BA-4A6B-4C67-BA25-6BDFAB1C705B}" type="presOf" srcId="{A4CC6090-B54F-42A0-8312-859B07A84876}" destId="{921CD9F6-03FF-4BBC-A585-243EB39AAF9A}" srcOrd="0" destOrd="0" presId="urn:microsoft.com/office/officeart/2005/8/layout/chevron2"/>
    <dgm:cxn modelId="{488249BE-A36F-4C44-A76E-C0B676A1FA13}" type="presOf" srcId="{48D1019A-7E0D-47D8-83A5-4EA5C3FF12DB}" destId="{5FAF8211-0F1C-42C9-8829-4B915DD9928B}" srcOrd="0" destOrd="0" presId="urn:microsoft.com/office/officeart/2005/8/layout/chevron2"/>
    <dgm:cxn modelId="{72B5B5DB-92BC-4231-809F-94689286005E}" srcId="{C8D6BF90-96D5-43F0-8D16-3050F909F09A}" destId="{A4CC6090-B54F-42A0-8312-859B07A84876}" srcOrd="2" destOrd="0" parTransId="{7457CA81-F84F-4C3F-BE6E-8E3B0CC549F3}" sibTransId="{96059570-AD70-4D70-A1D7-19C1873CC658}"/>
    <dgm:cxn modelId="{CE2F83E0-F6B4-418C-BD63-9AB112C7BCD9}" srcId="{B8F011FC-020D-411A-9554-0B38B331E56C}" destId="{48D1019A-7E0D-47D8-83A5-4EA5C3FF12DB}" srcOrd="0" destOrd="0" parTransId="{EA73AA27-C011-4A36-A539-C765C4A2FFAC}" sibTransId="{E39CAAA8-EB5B-4A62-A573-A4C80D1313C4}"/>
    <dgm:cxn modelId="{2864A2F5-8CB6-476A-A2D6-5024CFC40640}" srcId="{A4CC6090-B54F-42A0-8312-859B07A84876}" destId="{48045BAA-6BC1-4188-89F8-EA103075A51F}" srcOrd="0" destOrd="0" parTransId="{B72A58C5-6FEB-4AD1-8F98-3C8D7723102E}" sibTransId="{A5CC4406-35BB-456B-A5E0-77049B799B5E}"/>
    <dgm:cxn modelId="{5BDE7A01-B913-48E6-B237-B7A85D8311C1}" type="presParOf" srcId="{23869F84-3C10-4BEC-A087-0A78975B44AC}" destId="{CD6D4724-E99E-445D-A582-21B4CF7C155B}" srcOrd="0" destOrd="0" presId="urn:microsoft.com/office/officeart/2005/8/layout/chevron2"/>
    <dgm:cxn modelId="{AF4CBCBF-0668-4F8A-9AC9-1933A6CF393A}" type="presParOf" srcId="{CD6D4724-E99E-445D-A582-21B4CF7C155B}" destId="{3F7668CA-FEBF-4BD1-A548-51F9F063A62D}" srcOrd="0" destOrd="0" presId="urn:microsoft.com/office/officeart/2005/8/layout/chevron2"/>
    <dgm:cxn modelId="{479128AB-6473-470B-83F7-C6B370AC856E}" type="presParOf" srcId="{CD6D4724-E99E-445D-A582-21B4CF7C155B}" destId="{159543E9-3AFA-4C97-8E6B-CB60635242D1}" srcOrd="1" destOrd="0" presId="urn:microsoft.com/office/officeart/2005/8/layout/chevron2"/>
    <dgm:cxn modelId="{8CB9938E-3D92-410A-8009-4A22327966F7}" type="presParOf" srcId="{23869F84-3C10-4BEC-A087-0A78975B44AC}" destId="{3729B3BF-7B2F-4F14-8660-B91AB24D63B3}" srcOrd="1" destOrd="0" presId="urn:microsoft.com/office/officeart/2005/8/layout/chevron2"/>
    <dgm:cxn modelId="{3D869E8D-9F05-4DA2-B526-41C70D319466}" type="presParOf" srcId="{23869F84-3C10-4BEC-A087-0A78975B44AC}" destId="{48D9E4DA-2492-4998-B13F-14377ED7B87F}" srcOrd="2" destOrd="0" presId="urn:microsoft.com/office/officeart/2005/8/layout/chevron2"/>
    <dgm:cxn modelId="{947D150A-E8FE-4B11-8C5C-0B42D1C0EAAF}" type="presParOf" srcId="{48D9E4DA-2492-4998-B13F-14377ED7B87F}" destId="{CDD26D2E-6C76-4417-B1AB-487049DA0F6F}" srcOrd="0" destOrd="0" presId="urn:microsoft.com/office/officeart/2005/8/layout/chevron2"/>
    <dgm:cxn modelId="{EB3925A6-D25D-45F0-8291-CD089CF8967B}" type="presParOf" srcId="{48D9E4DA-2492-4998-B13F-14377ED7B87F}" destId="{3B93E619-7F80-45ED-BD31-3D896705709B}" srcOrd="1" destOrd="0" presId="urn:microsoft.com/office/officeart/2005/8/layout/chevron2"/>
    <dgm:cxn modelId="{6BFE45D9-5068-4E61-BBE8-EE8E43F5CC71}" type="presParOf" srcId="{23869F84-3C10-4BEC-A087-0A78975B44AC}" destId="{DD96E006-AA20-4F45-80B0-B42F27EC5766}" srcOrd="3" destOrd="0" presId="urn:microsoft.com/office/officeart/2005/8/layout/chevron2"/>
    <dgm:cxn modelId="{5D9A18FC-1AC7-4895-A98E-A65AD94013CA}" type="presParOf" srcId="{23869F84-3C10-4BEC-A087-0A78975B44AC}" destId="{043BC968-E58C-4CD4-8438-CF8BC46B3595}" srcOrd="4" destOrd="0" presId="urn:microsoft.com/office/officeart/2005/8/layout/chevron2"/>
    <dgm:cxn modelId="{C8E9E087-87E0-45AF-B9C9-9FAF2CE369DE}" type="presParOf" srcId="{043BC968-E58C-4CD4-8438-CF8BC46B3595}" destId="{921CD9F6-03FF-4BBC-A585-243EB39AAF9A}" srcOrd="0" destOrd="0" presId="urn:microsoft.com/office/officeart/2005/8/layout/chevron2"/>
    <dgm:cxn modelId="{E007F878-8BE6-4B80-A793-F2B4059568E1}" type="presParOf" srcId="{043BC968-E58C-4CD4-8438-CF8BC46B3595}" destId="{CF30F8FE-BBB6-4CEC-9A27-FBA03DE44FBF}" srcOrd="1" destOrd="0" presId="urn:microsoft.com/office/officeart/2005/8/layout/chevron2"/>
    <dgm:cxn modelId="{CB92945F-9139-443C-8F00-4445C4162554}" type="presParOf" srcId="{23869F84-3C10-4BEC-A087-0A78975B44AC}" destId="{06A6B880-56E6-4CD0-B706-C253F8DA7C6E}" srcOrd="5" destOrd="0" presId="urn:microsoft.com/office/officeart/2005/8/layout/chevron2"/>
    <dgm:cxn modelId="{C0CEC9F5-9D6B-47B5-8656-342CB9106D9C}" type="presParOf" srcId="{23869F84-3C10-4BEC-A087-0A78975B44AC}" destId="{9023F972-727D-47AC-9A64-744DF0CFEFC0}" srcOrd="6" destOrd="0" presId="urn:microsoft.com/office/officeart/2005/8/layout/chevron2"/>
    <dgm:cxn modelId="{DC0C6018-DBF6-4FED-9027-2F1FFD6A4F79}" type="presParOf" srcId="{9023F972-727D-47AC-9A64-744DF0CFEFC0}" destId="{0F0F86A7-8760-430C-85EE-96FD2CD6E34C}" srcOrd="0" destOrd="0" presId="urn:microsoft.com/office/officeart/2005/8/layout/chevron2"/>
    <dgm:cxn modelId="{17AFBE9C-8C45-488C-A0EB-221A8F59FF2B}" type="presParOf" srcId="{9023F972-727D-47AC-9A64-744DF0CFEFC0}" destId="{F644A7A4-37C9-47E9-8AD9-ECFEAD94947E}" srcOrd="1" destOrd="0" presId="urn:microsoft.com/office/officeart/2005/8/layout/chevron2"/>
    <dgm:cxn modelId="{5405D0CC-72D6-46C1-AD92-E58410319620}" type="presParOf" srcId="{23869F84-3C10-4BEC-A087-0A78975B44AC}" destId="{414F81A4-9B25-4FAA-910B-B613581CA220}" srcOrd="7" destOrd="0" presId="urn:microsoft.com/office/officeart/2005/8/layout/chevron2"/>
    <dgm:cxn modelId="{52C98A1B-F36D-4A68-82B1-CEA85E661151}" type="presParOf" srcId="{23869F84-3C10-4BEC-A087-0A78975B44AC}" destId="{EE0961CF-052E-462B-AD6E-CB530DCD9A7E}" srcOrd="8" destOrd="0" presId="urn:microsoft.com/office/officeart/2005/8/layout/chevron2"/>
    <dgm:cxn modelId="{B8A4DAC2-2BA5-4286-B085-AB5F9B27084D}" type="presParOf" srcId="{EE0961CF-052E-462B-AD6E-CB530DCD9A7E}" destId="{10AC0662-6016-4C24-99FC-2B3C6A1D6B67}" srcOrd="0" destOrd="0" presId="urn:microsoft.com/office/officeart/2005/8/layout/chevron2"/>
    <dgm:cxn modelId="{0DB24682-5062-4ABF-9BAB-11321D577CA6}" type="presParOf" srcId="{EE0961CF-052E-462B-AD6E-CB530DCD9A7E}" destId="{5FAF8211-0F1C-42C9-8829-4B915DD9928B}" srcOrd="1" destOrd="0" presId="urn:microsoft.com/office/officeart/2005/8/layout/chevron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668CA-FEBF-4BD1-A548-51F9F063A62D}">
      <dsp:nvSpPr>
        <dsp:cNvPr id="0" name=""/>
        <dsp:cNvSpPr/>
      </dsp:nvSpPr>
      <dsp:spPr>
        <a:xfrm rot="5400000">
          <a:off x="-144021" y="144650"/>
          <a:ext cx="960145" cy="672102"/>
        </a:xfrm>
        <a:prstGeom prst="chevron">
          <a:avLst/>
        </a:prstGeom>
        <a:solidFill>
          <a:schemeClr val="accent2">
            <a:shade val="8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I</a:t>
          </a:r>
        </a:p>
      </dsp:txBody>
      <dsp:txXfrm rot="-5400000">
        <a:off x="1" y="336679"/>
        <a:ext cx="672102" cy="288043"/>
      </dsp:txXfrm>
    </dsp:sp>
    <dsp:sp modelId="{159543E9-3AFA-4C97-8E6B-CB60635242D1}">
      <dsp:nvSpPr>
        <dsp:cNvPr id="0" name=""/>
        <dsp:cNvSpPr/>
      </dsp:nvSpPr>
      <dsp:spPr>
        <a:xfrm rot="5400000">
          <a:off x="3507614" y="-2834883"/>
          <a:ext cx="624094" cy="6295118"/>
        </a:xfrm>
        <a:prstGeom prst="round2SameRect">
          <a:avLst/>
        </a:prstGeom>
        <a:solidFill>
          <a:schemeClr val="lt1">
            <a:alpha val="90000"/>
            <a:hueOff val="0"/>
            <a:satOff val="0"/>
            <a:lumOff val="0"/>
            <a:alphaOff val="0"/>
          </a:schemeClr>
        </a:solidFill>
        <a:ln w="15875"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a:t>To facilitate the redirection the water stream to its proper flow, allowing occasional rise of water as a natural disturbance in the flood plain without causing further damage to the communities nearby.</a:t>
          </a:r>
          <a:endParaRPr lang="en-US" sz="1100" kern="1200" dirty="0"/>
        </a:p>
      </dsp:txBody>
      <dsp:txXfrm rot="-5400000">
        <a:off x="672102" y="31095"/>
        <a:ext cx="6264652" cy="563162"/>
      </dsp:txXfrm>
    </dsp:sp>
    <dsp:sp modelId="{CDD26D2E-6C76-4417-B1AB-487049DA0F6F}">
      <dsp:nvSpPr>
        <dsp:cNvPr id="0" name=""/>
        <dsp:cNvSpPr/>
      </dsp:nvSpPr>
      <dsp:spPr>
        <a:xfrm rot="5400000">
          <a:off x="-144021" y="985916"/>
          <a:ext cx="960145" cy="672102"/>
        </a:xfrm>
        <a:prstGeom prst="chevron">
          <a:avLst/>
        </a:prstGeom>
        <a:solidFill>
          <a:schemeClr val="accent2">
            <a:shade val="80000"/>
            <a:hueOff val="109671"/>
            <a:satOff val="-11555"/>
            <a:lumOff val="10554"/>
            <a:alphaOff val="0"/>
          </a:schemeClr>
        </a:solidFill>
        <a:ln w="15875" cap="flat" cmpd="sng" algn="ctr">
          <a:solidFill>
            <a:schemeClr val="accent2">
              <a:shade val="80000"/>
              <a:hueOff val="109671"/>
              <a:satOff val="-11555"/>
              <a:lumOff val="1055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II</a:t>
          </a:r>
        </a:p>
      </dsp:txBody>
      <dsp:txXfrm rot="-5400000">
        <a:off x="1" y="1177945"/>
        <a:ext cx="672102" cy="288043"/>
      </dsp:txXfrm>
    </dsp:sp>
    <dsp:sp modelId="{3B93E619-7F80-45ED-BD31-3D896705709B}">
      <dsp:nvSpPr>
        <dsp:cNvPr id="0" name=""/>
        <dsp:cNvSpPr/>
      </dsp:nvSpPr>
      <dsp:spPr>
        <a:xfrm rot="5400000">
          <a:off x="3507614" y="-1993617"/>
          <a:ext cx="624094" cy="6295118"/>
        </a:xfrm>
        <a:prstGeom prst="round2SameRect">
          <a:avLst/>
        </a:prstGeom>
        <a:solidFill>
          <a:schemeClr val="lt1">
            <a:alpha val="90000"/>
            <a:hueOff val="0"/>
            <a:satOff val="0"/>
            <a:lumOff val="0"/>
            <a:alphaOff val="0"/>
          </a:schemeClr>
        </a:solidFill>
        <a:ln w="15875" cap="flat" cmpd="sng" algn="ctr">
          <a:solidFill>
            <a:schemeClr val="accent2">
              <a:shade val="80000"/>
              <a:hueOff val="109671"/>
              <a:satOff val="-11555"/>
              <a:lumOff val="1055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dirty="0"/>
            <a:t>To analyze the feasibility of the structures and measures implemented in Phase I and check the flow from a control site without any current intervention as compared to the one test site  in Phase I. If the results are optimal then proceed with replicating Phase I.</a:t>
          </a:r>
          <a:endParaRPr lang="en-US" sz="1100" kern="1200" dirty="0"/>
        </a:p>
      </dsp:txBody>
      <dsp:txXfrm rot="-5400000">
        <a:off x="672102" y="872361"/>
        <a:ext cx="6264652" cy="563162"/>
      </dsp:txXfrm>
    </dsp:sp>
    <dsp:sp modelId="{921CD9F6-03FF-4BBC-A585-243EB39AAF9A}">
      <dsp:nvSpPr>
        <dsp:cNvPr id="0" name=""/>
        <dsp:cNvSpPr/>
      </dsp:nvSpPr>
      <dsp:spPr>
        <a:xfrm rot="5400000">
          <a:off x="-144021" y="1827181"/>
          <a:ext cx="960145" cy="672102"/>
        </a:xfrm>
        <a:prstGeom prst="chevron">
          <a:avLst/>
        </a:prstGeom>
        <a:solidFill>
          <a:schemeClr val="accent2">
            <a:shade val="80000"/>
            <a:hueOff val="219341"/>
            <a:satOff val="-23110"/>
            <a:lumOff val="21109"/>
            <a:alphaOff val="0"/>
          </a:schemeClr>
        </a:solidFill>
        <a:ln w="15875" cap="flat" cmpd="sng" algn="ctr">
          <a:solidFill>
            <a:schemeClr val="accent2">
              <a:shade val="80000"/>
              <a:hueOff val="219341"/>
              <a:satOff val="-23110"/>
              <a:lumOff val="21109"/>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III</a:t>
          </a:r>
        </a:p>
      </dsp:txBody>
      <dsp:txXfrm rot="-5400000">
        <a:off x="1" y="2019210"/>
        <a:ext cx="672102" cy="288043"/>
      </dsp:txXfrm>
    </dsp:sp>
    <dsp:sp modelId="{CF30F8FE-BBB6-4CEC-9A27-FBA03DE44FBF}">
      <dsp:nvSpPr>
        <dsp:cNvPr id="0" name=""/>
        <dsp:cNvSpPr/>
      </dsp:nvSpPr>
      <dsp:spPr>
        <a:xfrm rot="5400000">
          <a:off x="3507614" y="-1152351"/>
          <a:ext cx="624094" cy="6295118"/>
        </a:xfrm>
        <a:prstGeom prst="round2SameRect">
          <a:avLst/>
        </a:prstGeom>
        <a:solidFill>
          <a:schemeClr val="lt1">
            <a:alpha val="90000"/>
            <a:hueOff val="0"/>
            <a:satOff val="0"/>
            <a:lumOff val="0"/>
            <a:alphaOff val="0"/>
          </a:schemeClr>
        </a:solidFill>
        <a:ln w="15875" cap="flat" cmpd="sng" algn="ctr">
          <a:solidFill>
            <a:schemeClr val="accent2">
              <a:shade val="80000"/>
              <a:hueOff val="219341"/>
              <a:satOff val="-23110"/>
              <a:lumOff val="2110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dirty="0"/>
            <a:t>To analyze and model the flow of the river now that the physical modifications have been made and to check and improve water quality .</a:t>
          </a:r>
          <a:endParaRPr lang="en-US" sz="1100" kern="1200" dirty="0"/>
        </a:p>
      </dsp:txBody>
      <dsp:txXfrm rot="-5400000">
        <a:off x="672102" y="1713627"/>
        <a:ext cx="6264652" cy="563162"/>
      </dsp:txXfrm>
    </dsp:sp>
    <dsp:sp modelId="{0F0F86A7-8760-430C-85EE-96FD2CD6E34C}">
      <dsp:nvSpPr>
        <dsp:cNvPr id="0" name=""/>
        <dsp:cNvSpPr/>
      </dsp:nvSpPr>
      <dsp:spPr>
        <a:xfrm rot="5400000">
          <a:off x="-144021" y="2668447"/>
          <a:ext cx="960145" cy="672102"/>
        </a:xfrm>
        <a:prstGeom prst="chevron">
          <a:avLst/>
        </a:prstGeom>
        <a:solidFill>
          <a:schemeClr val="accent2">
            <a:shade val="80000"/>
            <a:hueOff val="329012"/>
            <a:satOff val="-34664"/>
            <a:lumOff val="31664"/>
            <a:alphaOff val="0"/>
          </a:schemeClr>
        </a:solidFill>
        <a:ln w="15875" cap="flat" cmpd="sng" algn="ctr">
          <a:solidFill>
            <a:schemeClr val="accent2">
              <a:shade val="80000"/>
              <a:hueOff val="329012"/>
              <a:satOff val="-34664"/>
              <a:lumOff val="31664"/>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IV</a:t>
          </a:r>
        </a:p>
      </dsp:txBody>
      <dsp:txXfrm rot="-5400000">
        <a:off x="1" y="2860476"/>
        <a:ext cx="672102" cy="288043"/>
      </dsp:txXfrm>
    </dsp:sp>
    <dsp:sp modelId="{F644A7A4-37C9-47E9-8AD9-ECFEAD94947E}">
      <dsp:nvSpPr>
        <dsp:cNvPr id="0" name=""/>
        <dsp:cNvSpPr/>
      </dsp:nvSpPr>
      <dsp:spPr>
        <a:xfrm rot="5400000">
          <a:off x="3507614" y="-311086"/>
          <a:ext cx="624094" cy="6295118"/>
        </a:xfrm>
        <a:prstGeom prst="round2SameRect">
          <a:avLst/>
        </a:prstGeom>
        <a:solidFill>
          <a:schemeClr val="lt1">
            <a:alpha val="90000"/>
            <a:hueOff val="0"/>
            <a:satOff val="0"/>
            <a:lumOff val="0"/>
            <a:alphaOff val="0"/>
          </a:schemeClr>
        </a:solidFill>
        <a:ln w="15875" cap="flat" cmpd="sng" algn="ctr">
          <a:solidFill>
            <a:schemeClr val="accent2">
              <a:shade val="80000"/>
              <a:hueOff val="329012"/>
              <a:satOff val="-34664"/>
              <a:lumOff val="316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dirty="0"/>
            <a:t>To reintroduce historical species on the site such as </a:t>
          </a:r>
          <a:r>
            <a:rPr lang="en-US" sz="1100" b="0" i="1" u="none" kern="1200" dirty="0" err="1"/>
            <a:t>Nauclea</a:t>
          </a:r>
          <a:r>
            <a:rPr lang="en-US" sz="1100" b="0" i="1" u="none" kern="1200" dirty="0"/>
            <a:t> </a:t>
          </a:r>
          <a:r>
            <a:rPr lang="en-US" sz="1100" b="0" i="1" u="none" kern="1200" dirty="0" err="1"/>
            <a:t>orientalis</a:t>
          </a:r>
          <a:r>
            <a:rPr lang="en-US" sz="1100" b="0" i="1" u="none" kern="1200" dirty="0"/>
            <a:t>, Pithecellobium dulce</a:t>
          </a:r>
          <a:r>
            <a:rPr lang="en-US" sz="1100" b="0" i="0" u="none" kern="1200" dirty="0"/>
            <a:t> &amp; </a:t>
          </a:r>
          <a:r>
            <a:rPr lang="en-US" sz="1100" b="0" i="1" u="none" kern="1200" dirty="0" err="1"/>
            <a:t>Siganus</a:t>
          </a:r>
          <a:r>
            <a:rPr lang="en-US" sz="1100" b="0" i="1" u="none" kern="1200" dirty="0"/>
            <a:t> </a:t>
          </a:r>
          <a:r>
            <a:rPr lang="en-US" sz="1100" b="0" i="1" u="none" kern="1200" dirty="0" err="1"/>
            <a:t>canaliculatus</a:t>
          </a:r>
          <a:r>
            <a:rPr lang="en-US" sz="1100" b="0" i="1" u="none" kern="1200" dirty="0"/>
            <a:t> </a:t>
          </a:r>
          <a:r>
            <a:rPr lang="en-US" sz="1100" b="0" i="0" u="none" kern="1200" dirty="0"/>
            <a:t>and to plant and reforest nearby forests to have stronger banks to prevent landslides.</a:t>
          </a:r>
          <a:endParaRPr lang="en-US" sz="1100" kern="1200" dirty="0"/>
        </a:p>
      </dsp:txBody>
      <dsp:txXfrm rot="-5400000">
        <a:off x="672102" y="2554892"/>
        <a:ext cx="6264652" cy="563162"/>
      </dsp:txXfrm>
    </dsp:sp>
    <dsp:sp modelId="{10AC0662-6016-4C24-99FC-2B3C6A1D6B67}">
      <dsp:nvSpPr>
        <dsp:cNvPr id="0" name=""/>
        <dsp:cNvSpPr/>
      </dsp:nvSpPr>
      <dsp:spPr>
        <a:xfrm rot="5400000">
          <a:off x="-144021" y="3509713"/>
          <a:ext cx="960145" cy="672102"/>
        </a:xfrm>
        <a:prstGeom prst="chevron">
          <a:avLst/>
        </a:prstGeom>
        <a:solidFill>
          <a:schemeClr val="accent2">
            <a:shade val="80000"/>
            <a:hueOff val="438682"/>
            <a:satOff val="-46219"/>
            <a:lumOff val="42218"/>
            <a:alphaOff val="0"/>
          </a:schemeClr>
        </a:solidFill>
        <a:ln w="15875" cap="flat" cmpd="sng" algn="ctr">
          <a:solidFill>
            <a:schemeClr val="accent2">
              <a:shade val="80000"/>
              <a:hueOff val="438682"/>
              <a:satOff val="-46219"/>
              <a:lumOff val="42218"/>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t>V</a:t>
          </a:r>
        </a:p>
      </dsp:txBody>
      <dsp:txXfrm rot="-5400000">
        <a:off x="1" y="3701742"/>
        <a:ext cx="672102" cy="288043"/>
      </dsp:txXfrm>
    </dsp:sp>
    <dsp:sp modelId="{5FAF8211-0F1C-42C9-8829-4B915DD9928B}">
      <dsp:nvSpPr>
        <dsp:cNvPr id="0" name=""/>
        <dsp:cNvSpPr/>
      </dsp:nvSpPr>
      <dsp:spPr>
        <a:xfrm rot="5400000">
          <a:off x="3507614" y="530179"/>
          <a:ext cx="624094" cy="6295118"/>
        </a:xfrm>
        <a:prstGeom prst="round2SameRect">
          <a:avLst/>
        </a:prstGeom>
        <a:solidFill>
          <a:schemeClr val="lt1">
            <a:alpha val="90000"/>
            <a:hueOff val="0"/>
            <a:satOff val="0"/>
            <a:lumOff val="0"/>
            <a:alphaOff val="0"/>
          </a:schemeClr>
        </a:solidFill>
        <a:ln w="15875" cap="flat" cmpd="sng" algn="ctr">
          <a:solidFill>
            <a:schemeClr val="accent2">
              <a:shade val="80000"/>
              <a:hueOff val="438682"/>
              <a:satOff val="-46219"/>
              <a:lumOff val="422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b="0" i="0" u="none" kern="1200"/>
            <a:t>To employ sustainability in the restoration through institutionalization, educational partnerships, and to provide sustainable ecotoursim opportunities.</a:t>
          </a:r>
          <a:endParaRPr lang="en-US" sz="1100" kern="1200" dirty="0"/>
        </a:p>
      </dsp:txBody>
      <dsp:txXfrm rot="-5400000">
        <a:off x="672102" y="3396157"/>
        <a:ext cx="6264652" cy="5631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240FE-BA69-4823-AB34-5F3DE45F907C}" type="datetimeFigureOut">
              <a:rPr lang="en-PH" smtClean="0"/>
              <a:t>07/12/2020</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3DF4D-776D-4977-9A77-BED00EADF9D8}" type="slidenum">
              <a:rPr lang="en-PH" smtClean="0"/>
              <a:t>‹#›</a:t>
            </a:fld>
            <a:endParaRPr lang="en-PH"/>
          </a:p>
        </p:txBody>
      </p:sp>
    </p:spTree>
    <p:extLst>
      <p:ext uri="{BB962C8B-B14F-4D97-AF65-F5344CB8AC3E}">
        <p14:creationId xmlns:p14="http://schemas.microsoft.com/office/powerpoint/2010/main" val="106190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unsplash.com/@bparish?utm_source=unsplash&amp;utm_medium=referral&amp;utm_content=creditCopyText"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unsplash.com/s/photos/new-zealand?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bworldonline.com/new-cebu-governor-orders-halt-to-all-quarrying-provincial-engineers-projects-and-p1-3b-capitol-buildin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bird.org/species/blasha1"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angelfire.com/empire/usc_brg/spec_disc.ht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Image Source: </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Esri,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DigitalGlobe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GeoEye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200" dirty="0">
                <a:effectLst/>
                <a:latin typeface="Calibri" panose="020F0502020204030204" pitchFamily="34" charset="0"/>
                <a:ea typeface="Calibri" panose="020F0502020204030204" pitchFamily="34" charset="0"/>
                <a:cs typeface="Times New Roman" panose="02020603050405020304" pitchFamily="18" charset="0"/>
              </a:rPr>
              <a:t>-cubed, USDA FSA, USGS, AEX,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Getmapping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Aerogrid</a:t>
            </a:r>
            <a:r>
              <a:rPr lang="en-US" sz="1200" dirty="0">
                <a:effectLst/>
                <a:latin typeface="Calibri" panose="020F0502020204030204" pitchFamily="34" charset="0"/>
                <a:ea typeface="Calibri" panose="020F0502020204030204" pitchFamily="34" charset="0"/>
                <a:cs typeface="Times New Roman" panose="02020603050405020304" pitchFamily="18" charset="0"/>
              </a:rPr>
              <a:t>, IGN, IGP,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swisstopo</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the GIS User Community. (2020).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World </a:t>
            </a:r>
            <a:r>
              <a:rPr lang="en-US" sz="1200" i="1" dirty="0" err="1">
                <a:effectLst/>
                <a:latin typeface="Calibri" panose="020F0502020204030204" pitchFamily="34" charset="0"/>
                <a:ea typeface="Calibri" panose="020F0502020204030204" pitchFamily="34" charset="0"/>
                <a:cs typeface="Times New Roman" panose="02020603050405020304" pitchFamily="18" charset="0"/>
              </a:rPr>
              <a:t>Basemap</a:t>
            </a:r>
            <a:r>
              <a:rPr lang="en-US" sz="1200" i="1" dirty="0">
                <a:effectLst/>
                <a:latin typeface="Calibri" panose="020F0502020204030204" pitchFamily="34" charset="0"/>
                <a:ea typeface="Calibri" panose="020F0502020204030204" pitchFamily="34" charset="0"/>
                <a:cs typeface="Times New Roman" panose="02020603050405020304" pitchFamily="18" charset="0"/>
              </a:rPr>
              <a:t> Imagery.</a:t>
            </a:r>
            <a:r>
              <a:rPr lang="en-US" sz="1200" dirty="0">
                <a:effectLst/>
                <a:latin typeface="Calibri" panose="020F0502020204030204" pitchFamily="34" charset="0"/>
                <a:ea typeface="Calibri" panose="020F0502020204030204" pitchFamily="34" charset="0"/>
                <a:cs typeface="Times New Roman" panose="02020603050405020304" pitchFamily="18" charset="0"/>
              </a:rPr>
              <a:t> Esri. Cebu: Esri.</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3653DF4D-776D-4977-9A77-BED00EADF9D8}" type="slidenum">
              <a:rPr lang="en-PH" smtClean="0"/>
              <a:t>1</a:t>
            </a:fld>
            <a:endParaRPr lang="en-PH"/>
          </a:p>
        </p:txBody>
      </p:sp>
    </p:spTree>
    <p:extLst>
      <p:ext uri="{BB962C8B-B14F-4D97-AF65-F5344CB8AC3E}">
        <p14:creationId xmlns:p14="http://schemas.microsoft.com/office/powerpoint/2010/main" val="1078865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af320b737b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af320b737b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af56c33cd9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af56c33cd9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af320b737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af320b73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af320b737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af320b737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af320b737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af320b737b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af320b737b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af320b737b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Can be edited here: https://docs.google.com/spreadsheets/d/19R-5uEWWSyS_vf_WaQThkWdJW4fEUC2rdRoOA6TVXRo/edit?usp=sharing</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f320b737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f320b737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f56c33cd9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f56c33cd9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https://unsplash.com/photos/juET0JFrLGw</a:t>
            </a:r>
          </a:p>
        </p:txBody>
      </p:sp>
      <p:sp>
        <p:nvSpPr>
          <p:cNvPr id="4" name="Slide Number Placeholder 3"/>
          <p:cNvSpPr>
            <a:spLocks noGrp="1"/>
          </p:cNvSpPr>
          <p:nvPr>
            <p:ph type="sldNum" sz="quarter" idx="5"/>
          </p:nvPr>
        </p:nvSpPr>
        <p:spPr/>
        <p:txBody>
          <a:bodyPr/>
          <a:lstStyle/>
          <a:p>
            <a:fld id="{3653DF4D-776D-4977-9A77-BED00EADF9D8}" type="slidenum">
              <a:rPr lang="en-PH" smtClean="0"/>
              <a:t>26</a:t>
            </a:fld>
            <a:endParaRPr lang="en-PH"/>
          </a:p>
        </p:txBody>
      </p:sp>
    </p:spTree>
    <p:extLst>
      <p:ext uri="{BB962C8B-B14F-4D97-AF65-F5344CB8AC3E}">
        <p14:creationId xmlns:p14="http://schemas.microsoft.com/office/powerpoint/2010/main" val="34928044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af320b737b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af320b737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https://unsplash.com/photos/kmJ4DO30WPo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Image Source: </a:t>
            </a:r>
          </a:p>
          <a:p>
            <a:r>
              <a:rPr lang="en-US" sz="1200" dirty="0">
                <a:effectLst/>
                <a:latin typeface="Calibri" panose="020F0502020204030204" pitchFamily="34" charset="0"/>
                <a:ea typeface="Calibri" panose="020F0502020204030204" pitchFamily="34" charset="0"/>
                <a:cs typeface="Times New Roman" panose="02020603050405020304" pitchFamily="18" charset="0"/>
              </a:rPr>
              <a:t>Esri,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DigitalGlobe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GeoEye</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200" dirty="0">
                <a:effectLst/>
                <a:latin typeface="Calibri" panose="020F0502020204030204" pitchFamily="34" charset="0"/>
                <a:ea typeface="Calibri" panose="020F0502020204030204" pitchFamily="34" charset="0"/>
                <a:cs typeface="Times New Roman" panose="02020603050405020304" pitchFamily="18" charset="0"/>
              </a:rPr>
              <a:t>-cubed, USDA FSA, USGS, AEX,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Getmapping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Aerogrid</a:t>
            </a:r>
            <a:r>
              <a:rPr lang="en-US" sz="1200" dirty="0">
                <a:effectLst/>
                <a:latin typeface="Calibri" panose="020F0502020204030204" pitchFamily="34" charset="0"/>
                <a:ea typeface="Calibri" panose="020F0502020204030204" pitchFamily="34" charset="0"/>
                <a:cs typeface="Times New Roman" panose="02020603050405020304" pitchFamily="18" charset="0"/>
              </a:rPr>
              <a:t>, IGN, IGP,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swisstopo</a:t>
            </a:r>
            <a:r>
              <a:rPr lang="en-US" sz="1200" dirty="0">
                <a:effectLst/>
                <a:latin typeface="Calibri" panose="020F0502020204030204" pitchFamily="34" charset="0"/>
                <a:ea typeface="Calibri" panose="020F0502020204030204" pitchFamily="34" charset="0"/>
                <a:cs typeface="Times New Roman" panose="02020603050405020304" pitchFamily="18" charset="0"/>
              </a:rPr>
              <a:t>, and the GIS User Community. (2020). </a:t>
            </a:r>
            <a:r>
              <a:rPr lang="en-US" sz="1200" i="1" dirty="0">
                <a:effectLst/>
                <a:latin typeface="Calibri" panose="020F0502020204030204" pitchFamily="34" charset="0"/>
                <a:ea typeface="Calibri" panose="020F0502020204030204" pitchFamily="34" charset="0"/>
                <a:cs typeface="Times New Roman" panose="02020603050405020304" pitchFamily="18" charset="0"/>
              </a:rPr>
              <a:t>World </a:t>
            </a:r>
            <a:r>
              <a:rPr lang="en-US" sz="1200" i="1" dirty="0" err="1">
                <a:effectLst/>
                <a:latin typeface="Calibri" panose="020F0502020204030204" pitchFamily="34" charset="0"/>
                <a:ea typeface="Calibri" panose="020F0502020204030204" pitchFamily="34" charset="0"/>
                <a:cs typeface="Times New Roman" panose="02020603050405020304" pitchFamily="18" charset="0"/>
              </a:rPr>
              <a:t>Basemap</a:t>
            </a:r>
            <a:r>
              <a:rPr lang="en-US" sz="1200" i="1" dirty="0">
                <a:effectLst/>
                <a:latin typeface="Calibri" panose="020F0502020204030204" pitchFamily="34" charset="0"/>
                <a:ea typeface="Calibri" panose="020F0502020204030204" pitchFamily="34" charset="0"/>
                <a:cs typeface="Times New Roman" panose="02020603050405020304" pitchFamily="18" charset="0"/>
              </a:rPr>
              <a:t> Imagery.</a:t>
            </a:r>
            <a:r>
              <a:rPr lang="en-US" sz="1200" dirty="0">
                <a:effectLst/>
                <a:latin typeface="Calibri" panose="020F0502020204030204" pitchFamily="34" charset="0"/>
                <a:ea typeface="Calibri" panose="020F0502020204030204" pitchFamily="34" charset="0"/>
                <a:cs typeface="Times New Roman" panose="02020603050405020304" pitchFamily="18" charset="0"/>
              </a:rPr>
              <a:t> Esri. Cebu: Esri.</a:t>
            </a:r>
          </a:p>
          <a:p>
            <a:pPr marL="0" marR="0">
              <a:lnSpc>
                <a:spcPct val="107000"/>
              </a:lnSpc>
              <a:spcBef>
                <a:spcPts val="0"/>
              </a:spcBef>
              <a:spcAft>
                <a:spcPts val="80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3653DF4D-776D-4977-9A77-BED00EADF9D8}" type="slidenum">
              <a:rPr lang="en-PH" smtClean="0"/>
              <a:t>2</a:t>
            </a:fld>
            <a:endParaRPr lang="en-PH"/>
          </a:p>
        </p:txBody>
      </p:sp>
    </p:spTree>
    <p:extLst>
      <p:ext uri="{BB962C8B-B14F-4D97-AF65-F5344CB8AC3E}">
        <p14:creationId xmlns:p14="http://schemas.microsoft.com/office/powerpoint/2010/main" val="12423256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af0ee10c5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af0ee10c5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https://unsplash.com/photos/fAYHQEopGPA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f320b737b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f320b737b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https://unsplash.com/photos/Esb5zraCHs0</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a:t>
            </a:r>
            <a:r>
              <a:rPr lang="en-US" dirty="0">
                <a:hlinkClick r:id="rId3"/>
              </a:rPr>
              <a:t>Bryn Parish</a:t>
            </a:r>
            <a:r>
              <a:rPr lang="en-US" dirty="0"/>
              <a:t> on </a:t>
            </a:r>
            <a:r>
              <a:rPr lang="en-US" dirty="0" err="1">
                <a:hlinkClick r:id="rId4"/>
              </a:rPr>
              <a:t>Unsplash</a:t>
            </a:r>
            <a:r>
              <a:rPr lang="en-US" dirty="0"/>
              <a:t> (</a:t>
            </a:r>
            <a:r>
              <a:rPr lang="en-PH" b="0" i="0" dirty="0">
                <a:solidFill>
                  <a:srgbClr val="111111"/>
                </a:solidFill>
                <a:effectLst/>
                <a:latin typeface="-apple-system"/>
              </a:rPr>
              <a:t>February 15, 2018)</a:t>
            </a:r>
            <a:endParaRPr lang="en-US" dirty="0"/>
          </a:p>
          <a:p>
            <a:endParaRPr lang="en-US" dirty="0"/>
          </a:p>
        </p:txBody>
      </p:sp>
      <p:sp>
        <p:nvSpPr>
          <p:cNvPr id="4" name="Slide Number Placeholder 3"/>
          <p:cNvSpPr>
            <a:spLocks noGrp="1"/>
          </p:cNvSpPr>
          <p:nvPr>
            <p:ph type="sldNum" sz="quarter" idx="5"/>
          </p:nvPr>
        </p:nvSpPr>
        <p:spPr/>
        <p:txBody>
          <a:bodyPr/>
          <a:lstStyle/>
          <a:p>
            <a:fld id="{3653DF4D-776D-4977-9A77-BED00EADF9D8}" type="slidenum">
              <a:rPr lang="en-PH" smtClean="0"/>
              <a:t>30</a:t>
            </a:fld>
            <a:endParaRPr lang="en-PH"/>
          </a:p>
        </p:txBody>
      </p:sp>
    </p:spTree>
    <p:extLst>
      <p:ext uri="{BB962C8B-B14F-4D97-AF65-F5344CB8AC3E}">
        <p14:creationId xmlns:p14="http://schemas.microsoft.com/office/powerpoint/2010/main" val="3605442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https://smartnet.niua.org/sites/default/files/resources/245644e.pdf</a:t>
            </a:r>
            <a:endParaRPr lang="en-US" b="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b="0" dirty="0">
                <a:effectLst/>
              </a:rPr>
              <a:t>River restoration is the re-establishment of natural physical processes (e.g. variation of flow and sediment movement), features (e.g. sediment sizes and river shape) and physical habitats of a river system (including submerged, bank and floodplain areas).</a:t>
            </a:r>
          </a:p>
          <a:p>
            <a:endParaRPr lang="en-US" dirty="0"/>
          </a:p>
        </p:txBody>
      </p:sp>
      <p:sp>
        <p:nvSpPr>
          <p:cNvPr id="4" name="Slide Number Placeholder 3"/>
          <p:cNvSpPr>
            <a:spLocks noGrp="1"/>
          </p:cNvSpPr>
          <p:nvPr>
            <p:ph type="sldNum" sz="quarter" idx="5"/>
          </p:nvPr>
        </p:nvSpPr>
        <p:spPr/>
        <p:txBody>
          <a:bodyPr/>
          <a:lstStyle/>
          <a:p>
            <a:fld id="{3653DF4D-776D-4977-9A77-BED00EADF9D8}" type="slidenum">
              <a:rPr lang="en-PH" smtClean="0"/>
              <a:t>4</a:t>
            </a:fld>
            <a:endParaRPr lang="en-PH"/>
          </a:p>
        </p:txBody>
      </p:sp>
    </p:spTree>
    <p:extLst>
      <p:ext uri="{BB962C8B-B14F-4D97-AF65-F5344CB8AC3E}">
        <p14:creationId xmlns:p14="http://schemas.microsoft.com/office/powerpoint/2010/main" val="1059461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sng" strike="noStrike" dirty="0">
                <a:solidFill>
                  <a:srgbClr val="2200CC"/>
                </a:solidFill>
                <a:effectLst/>
                <a:latin typeface="Arial" panose="020B0604020202020204" pitchFamily="34" charset="0"/>
                <a:hlinkClick r:id="rId3"/>
              </a:rPr>
              <a:t>https://www.bworldonline.com/new-cebu-governor-orders-halt-to-all-quarrying-provincial-engineers-projects-and-p1-3b-capitol-building/</a:t>
            </a:r>
            <a:endParaRPr lang="en-US" b="0" dirty="0">
              <a:effectLst/>
            </a:endParaRPr>
          </a:p>
          <a:p>
            <a:pPr rtl="0">
              <a:spcBef>
                <a:spcPts val="0"/>
              </a:spcBef>
              <a:spcAft>
                <a:spcPts val="0"/>
              </a:spcAft>
            </a:pPr>
            <a:r>
              <a:rPr lang="en-US" b="0" dirty="0">
                <a:effectLst/>
              </a:rPr>
              <a:t>https://www.google.com/url?sa=i&amp;url=https%3A%2F%2Fwww.rappler.com%2Fnewsbreak%2Fin-depth%2Fgwen-garcia-controversy-balili-property-cebu&amp;psig=AOvVaw0-xJZRNRBA9h5uJT-yoBOd&amp;ust=1607290135316000&amp;source=images&amp;cd=vfe&amp;ved=0CAIQjRxqFwoTCKiawsXkt-0CFQAAAAAdAAAAABAE</a:t>
            </a:r>
          </a:p>
          <a:p>
            <a:br>
              <a:rPr lang="en-US" dirty="0"/>
            </a:br>
            <a:endParaRPr lang="en-US" dirty="0"/>
          </a:p>
        </p:txBody>
      </p:sp>
      <p:sp>
        <p:nvSpPr>
          <p:cNvPr id="4" name="Slide Number Placeholder 3"/>
          <p:cNvSpPr>
            <a:spLocks noGrp="1"/>
          </p:cNvSpPr>
          <p:nvPr>
            <p:ph type="sldNum" sz="quarter" idx="5"/>
          </p:nvPr>
        </p:nvSpPr>
        <p:spPr/>
        <p:txBody>
          <a:bodyPr/>
          <a:lstStyle/>
          <a:p>
            <a:fld id="{3653DF4D-776D-4977-9A77-BED00EADF9D8}" type="slidenum">
              <a:rPr lang="en-PH" smtClean="0"/>
              <a:t>5</a:t>
            </a:fld>
            <a:endParaRPr lang="en-PH"/>
          </a:p>
        </p:txBody>
      </p:sp>
    </p:spTree>
    <p:extLst>
      <p:ext uri="{BB962C8B-B14F-4D97-AF65-F5344CB8AC3E}">
        <p14:creationId xmlns:p14="http://schemas.microsoft.com/office/powerpoint/2010/main" val="2736489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https://essc.org.ph/content/wp-content/uploads/2011/05/lmv_cebu.pdf</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653DF4D-776D-4977-9A77-BED00EADF9D8}" type="slidenum">
              <a:rPr lang="en-PH" smtClean="0"/>
              <a:t>7</a:t>
            </a:fld>
            <a:endParaRPr lang="en-PH"/>
          </a:p>
        </p:txBody>
      </p:sp>
    </p:spTree>
    <p:extLst>
      <p:ext uri="{BB962C8B-B14F-4D97-AF65-F5344CB8AC3E}">
        <p14:creationId xmlns:p14="http://schemas.microsoft.com/office/powerpoint/2010/main" val="2631702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Source: https://unsplash.com/photos/O9uwdPbxroc</a:t>
            </a:r>
          </a:p>
        </p:txBody>
      </p:sp>
      <p:sp>
        <p:nvSpPr>
          <p:cNvPr id="4" name="Slide Number Placeholder 3"/>
          <p:cNvSpPr>
            <a:spLocks noGrp="1"/>
          </p:cNvSpPr>
          <p:nvPr>
            <p:ph type="sldNum" sz="quarter" idx="5"/>
          </p:nvPr>
        </p:nvSpPr>
        <p:spPr/>
        <p:txBody>
          <a:bodyPr/>
          <a:lstStyle/>
          <a:p>
            <a:fld id="{3653DF4D-776D-4977-9A77-BED00EADF9D8}" type="slidenum">
              <a:rPr lang="en-PH" smtClean="0"/>
              <a:t>11</a:t>
            </a:fld>
            <a:endParaRPr lang="en-PH"/>
          </a:p>
        </p:txBody>
      </p:sp>
    </p:spTree>
    <p:extLst>
      <p:ext uri="{BB962C8B-B14F-4D97-AF65-F5344CB8AC3E}">
        <p14:creationId xmlns:p14="http://schemas.microsoft.com/office/powerpoint/2010/main" val="3345221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err="1"/>
              <a:t>Siource</a:t>
            </a:r>
            <a:r>
              <a:rPr lang="en-US" dirty="0"/>
              <a:t>: https://unsplash.com/photos/oqQu7qjXWRk</a:t>
            </a:r>
          </a:p>
        </p:txBody>
      </p:sp>
      <p:sp>
        <p:nvSpPr>
          <p:cNvPr id="4" name="Slide Number Placeholder 3"/>
          <p:cNvSpPr>
            <a:spLocks noGrp="1"/>
          </p:cNvSpPr>
          <p:nvPr>
            <p:ph type="sldNum" sz="quarter" idx="5"/>
          </p:nvPr>
        </p:nvSpPr>
        <p:spPr/>
        <p:txBody>
          <a:bodyPr/>
          <a:lstStyle/>
          <a:p>
            <a:fld id="{3653DF4D-776D-4977-9A77-BED00EADF9D8}" type="slidenum">
              <a:rPr lang="en-PH" smtClean="0"/>
              <a:t>12</a:t>
            </a:fld>
            <a:endParaRPr lang="en-PH"/>
          </a:p>
        </p:txBody>
      </p:sp>
    </p:spTree>
    <p:extLst>
      <p:ext uri="{BB962C8B-B14F-4D97-AF65-F5344CB8AC3E}">
        <p14:creationId xmlns:p14="http://schemas.microsoft.com/office/powerpoint/2010/main" val="6967249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https://unsplash.com/photos/dDrQPSbYQRk</a:t>
            </a:r>
          </a:p>
          <a:p>
            <a:r>
              <a:rPr lang="en-US" dirty="0"/>
              <a:t>https://unsplash.com/photos/2xRqmqJJfZY</a:t>
            </a:r>
          </a:p>
          <a:p>
            <a:endParaRPr lang="en-US" dirty="0"/>
          </a:p>
        </p:txBody>
      </p:sp>
      <p:sp>
        <p:nvSpPr>
          <p:cNvPr id="4" name="Slide Number Placeholder 3"/>
          <p:cNvSpPr>
            <a:spLocks noGrp="1"/>
          </p:cNvSpPr>
          <p:nvPr>
            <p:ph type="sldNum" sz="quarter" idx="5"/>
          </p:nvPr>
        </p:nvSpPr>
        <p:spPr/>
        <p:txBody>
          <a:bodyPr/>
          <a:lstStyle/>
          <a:p>
            <a:fld id="{3653DF4D-776D-4977-9A77-BED00EADF9D8}" type="slidenum">
              <a:rPr lang="en-PH" smtClean="0"/>
              <a:t>13</a:t>
            </a:fld>
            <a:endParaRPr lang="en-PH"/>
          </a:p>
        </p:txBody>
      </p:sp>
    </p:spTree>
    <p:extLst>
      <p:ext uri="{BB962C8B-B14F-4D97-AF65-F5344CB8AC3E}">
        <p14:creationId xmlns:p14="http://schemas.microsoft.com/office/powerpoint/2010/main" val="2854503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sng" strike="noStrike" dirty="0">
                <a:solidFill>
                  <a:srgbClr val="2200CC"/>
                </a:solidFill>
                <a:effectLst/>
                <a:latin typeface="Arial" panose="020B0604020202020204" pitchFamily="34" charset="0"/>
                <a:hlinkClick r:id="rId3"/>
              </a:rPr>
              <a:t>https://ebird.org/species/blasha1</a:t>
            </a:r>
            <a:endParaRPr lang="en-US" b="0" dirty="0">
              <a:effectLst/>
            </a:endParaRPr>
          </a:p>
          <a:p>
            <a:pPr rtl="0">
              <a:spcBef>
                <a:spcPts val="0"/>
              </a:spcBef>
              <a:spcAft>
                <a:spcPts val="0"/>
              </a:spcAft>
            </a:pPr>
            <a:r>
              <a:rPr lang="en-US" sz="1800" b="0" i="0" u="sng" strike="noStrike" dirty="0">
                <a:solidFill>
                  <a:srgbClr val="2200CC"/>
                </a:solidFill>
                <a:effectLst/>
                <a:latin typeface="Arial" panose="020B0604020202020204" pitchFamily="34" charset="0"/>
                <a:hlinkClick r:id="rId4"/>
              </a:rPr>
              <a:t>https://www.angelfire.com/empire/usc_brg/spec_disc.htm</a:t>
            </a:r>
            <a:endParaRPr lang="en-US" b="0" dirty="0">
              <a:effectLst/>
            </a:endParaRPr>
          </a:p>
          <a:p>
            <a:br>
              <a:rPr lang="en-US" b="0" dirty="0">
                <a:effectLst/>
              </a:rPr>
            </a:br>
            <a:endParaRPr lang="en-US" dirty="0"/>
          </a:p>
        </p:txBody>
      </p:sp>
      <p:sp>
        <p:nvSpPr>
          <p:cNvPr id="4" name="Slide Number Placeholder 3"/>
          <p:cNvSpPr>
            <a:spLocks noGrp="1"/>
          </p:cNvSpPr>
          <p:nvPr>
            <p:ph type="sldNum" sz="quarter" idx="5"/>
          </p:nvPr>
        </p:nvSpPr>
        <p:spPr/>
        <p:txBody>
          <a:bodyPr/>
          <a:lstStyle/>
          <a:p>
            <a:fld id="{3653DF4D-776D-4977-9A77-BED00EADF9D8}" type="slidenum">
              <a:rPr lang="en-PH" smtClean="0"/>
              <a:t>15</a:t>
            </a:fld>
            <a:endParaRPr lang="en-PH"/>
          </a:p>
        </p:txBody>
      </p:sp>
    </p:spTree>
    <p:extLst>
      <p:ext uri="{BB962C8B-B14F-4D97-AF65-F5344CB8AC3E}">
        <p14:creationId xmlns:p14="http://schemas.microsoft.com/office/powerpoint/2010/main" val="993834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38EF6B8-8B1A-4348-9172-526A939CF020}" type="datetime1">
              <a:rPr lang="en-PH" smtClean="0"/>
              <a:t>07/12/2020</a:t>
            </a:fld>
            <a:endParaRPr lang="en-PH"/>
          </a:p>
        </p:txBody>
      </p:sp>
      <p:sp>
        <p:nvSpPr>
          <p:cNvPr id="5" name="Footer Placeholder 4"/>
          <p:cNvSpPr>
            <a:spLocks noGrp="1"/>
          </p:cNvSpPr>
          <p:nvPr>
            <p:ph type="ftr" sz="quarter" idx="11"/>
          </p:nvPr>
        </p:nvSpPr>
        <p:spPr/>
        <p:txBody>
          <a:bodyPr/>
          <a:lstStyle/>
          <a:p>
            <a:r>
              <a:rPr lang="en-PH" dirty="0"/>
              <a:t>River Restoration plan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323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7699B6-6C2B-42F0-9AFB-D3B3F42898B2}" type="datetime1">
              <a:rPr lang="en-PH" smtClean="0"/>
              <a:t>07/12/2020</a:t>
            </a:fld>
            <a:endParaRPr lang="en-PH"/>
          </a:p>
        </p:txBody>
      </p:sp>
      <p:sp>
        <p:nvSpPr>
          <p:cNvPr id="5" name="Footer Placeholder 4"/>
          <p:cNvSpPr>
            <a:spLocks noGrp="1"/>
          </p:cNvSpPr>
          <p:nvPr>
            <p:ph type="ftr" sz="quarter" idx="11"/>
          </p:nvPr>
        </p:nvSpPr>
        <p:spPr/>
        <p:txBody>
          <a:bodyPr/>
          <a:lstStyle/>
          <a:p>
            <a:r>
              <a:rPr lang="en-PH" dirty="0"/>
              <a:t>River Restoration plan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30322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D4E997A-86FF-4941-81B5-C2B213D8BF12}" type="datetime1">
              <a:rPr lang="en-PH" smtClean="0"/>
              <a:t>07/12/2020</a:t>
            </a:fld>
            <a:endParaRPr lang="en-PH"/>
          </a:p>
        </p:txBody>
      </p:sp>
      <p:sp>
        <p:nvSpPr>
          <p:cNvPr id="5" name="Footer Placeholder 4"/>
          <p:cNvSpPr>
            <a:spLocks noGrp="1"/>
          </p:cNvSpPr>
          <p:nvPr>
            <p:ph type="ftr" sz="quarter" idx="11"/>
          </p:nvPr>
        </p:nvSpPr>
        <p:spPr/>
        <p:txBody>
          <a:bodyPr/>
          <a:lstStyle/>
          <a:p>
            <a:r>
              <a:rPr lang="en-PH" dirty="0"/>
              <a:t>River Restoration plan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47434478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Autofit/>
          </a:bodyPr>
          <a:lstStyle>
            <a:lvl1pPr lvl="0">
              <a:spcBef>
                <a:spcPts val="0"/>
              </a:spcBef>
              <a:spcAft>
                <a:spcPts val="0"/>
              </a:spcAft>
              <a:buClr>
                <a:schemeClr val="dk2"/>
              </a:buClr>
              <a:buSzPts val="2600"/>
              <a:buNone/>
              <a:defRPr sz="3467">
                <a:solidFill>
                  <a:schemeClr val="dk2"/>
                </a:solidFill>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Autofit/>
          </a:bodyPr>
          <a:lstStyle>
            <a:lvl1pPr marL="609585" lvl="0" indent="-414856">
              <a:spcBef>
                <a:spcPts val="0"/>
              </a:spcBef>
              <a:spcAft>
                <a:spcPts val="0"/>
              </a:spcAft>
              <a:buSzPts val="1300"/>
              <a:buChar char="●"/>
              <a:defRPr/>
            </a:lvl1pPr>
            <a:lvl2pPr marL="1219170" lvl="1" indent="-397923">
              <a:spcBef>
                <a:spcPts val="2133"/>
              </a:spcBef>
              <a:spcAft>
                <a:spcPts val="0"/>
              </a:spcAft>
              <a:buSzPts val="1100"/>
              <a:buChar char="○"/>
              <a:defRPr/>
            </a:lvl2pPr>
            <a:lvl3pPr marL="1828754" lvl="2" indent="-397923">
              <a:spcBef>
                <a:spcPts val="2133"/>
              </a:spcBef>
              <a:spcAft>
                <a:spcPts val="0"/>
              </a:spcAft>
              <a:buSzPts val="1100"/>
              <a:buChar char="■"/>
              <a:defRPr/>
            </a:lvl3pPr>
            <a:lvl4pPr marL="2438339" lvl="3" indent="-397923">
              <a:spcBef>
                <a:spcPts val="2133"/>
              </a:spcBef>
              <a:spcAft>
                <a:spcPts val="0"/>
              </a:spcAft>
              <a:buSzPts val="1100"/>
              <a:buChar char="●"/>
              <a:defRPr/>
            </a:lvl4pPr>
            <a:lvl5pPr marL="3047924" lvl="4" indent="-397923">
              <a:spcBef>
                <a:spcPts val="2133"/>
              </a:spcBef>
              <a:spcAft>
                <a:spcPts val="0"/>
              </a:spcAft>
              <a:buSzPts val="1100"/>
              <a:buChar char="○"/>
              <a:defRPr/>
            </a:lvl5pPr>
            <a:lvl6pPr marL="3657509" lvl="5" indent="-397923">
              <a:spcBef>
                <a:spcPts val="2133"/>
              </a:spcBef>
              <a:spcAft>
                <a:spcPts val="0"/>
              </a:spcAft>
              <a:buSzPts val="1100"/>
              <a:buChar char="■"/>
              <a:defRPr/>
            </a:lvl6pPr>
            <a:lvl7pPr marL="4267093" lvl="6" indent="-397923">
              <a:spcBef>
                <a:spcPts val="2133"/>
              </a:spcBef>
              <a:spcAft>
                <a:spcPts val="0"/>
              </a:spcAft>
              <a:buSzPts val="1100"/>
              <a:buChar char="●"/>
              <a:defRPr/>
            </a:lvl7pPr>
            <a:lvl8pPr marL="4876678" lvl="7" indent="-397923">
              <a:spcBef>
                <a:spcPts val="2133"/>
              </a:spcBef>
              <a:spcAft>
                <a:spcPts val="0"/>
              </a:spcAft>
              <a:buSzPts val="1100"/>
              <a:buChar char="○"/>
              <a:defRPr/>
            </a:lvl8pPr>
            <a:lvl9pPr marL="5486263" lvl="8" indent="-397923">
              <a:spcBef>
                <a:spcPts val="2133"/>
              </a:spcBef>
              <a:spcAft>
                <a:spcPts val="2133"/>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882333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39C8B6-0C51-47CA-99C9-1EF158946F2B}" type="datetime1">
              <a:rPr lang="en-PH" smtClean="0"/>
              <a:t>07/12/2020</a:t>
            </a:fld>
            <a:endParaRPr lang="en-PH"/>
          </a:p>
        </p:txBody>
      </p:sp>
      <p:sp>
        <p:nvSpPr>
          <p:cNvPr id="5" name="Footer Placeholder 4"/>
          <p:cNvSpPr>
            <a:spLocks noGrp="1"/>
          </p:cNvSpPr>
          <p:nvPr>
            <p:ph type="ftr" sz="quarter" idx="11"/>
          </p:nvPr>
        </p:nvSpPr>
        <p:spPr/>
        <p:txBody>
          <a:bodyPr/>
          <a:lstStyle/>
          <a:p>
            <a:r>
              <a:rPr lang="en-PH" dirty="0"/>
              <a:t>River Restoration plan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979993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ADD206-4AEC-412B-8BC2-B46DEE7A01A9}" type="datetime1">
              <a:rPr lang="en-PH" smtClean="0"/>
              <a:t>07/12/2020</a:t>
            </a:fld>
            <a:endParaRPr lang="en-PH"/>
          </a:p>
        </p:txBody>
      </p:sp>
      <p:sp>
        <p:nvSpPr>
          <p:cNvPr id="5" name="Footer Placeholder 4"/>
          <p:cNvSpPr>
            <a:spLocks noGrp="1"/>
          </p:cNvSpPr>
          <p:nvPr>
            <p:ph type="ftr" sz="quarter" idx="11"/>
          </p:nvPr>
        </p:nvSpPr>
        <p:spPr/>
        <p:txBody>
          <a:bodyPr/>
          <a:lstStyle/>
          <a:p>
            <a:r>
              <a:rPr lang="en-PH" dirty="0"/>
              <a:t>River Restoration plan</a:t>
            </a:r>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46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E57E4B-C947-4579-BFB0-19854B80151F}" type="datetime1">
              <a:rPr lang="en-PH" smtClean="0"/>
              <a:t>07/12/2020</a:t>
            </a:fld>
            <a:endParaRPr lang="en-PH"/>
          </a:p>
        </p:txBody>
      </p:sp>
      <p:sp>
        <p:nvSpPr>
          <p:cNvPr id="6" name="Footer Placeholder 5"/>
          <p:cNvSpPr>
            <a:spLocks noGrp="1"/>
          </p:cNvSpPr>
          <p:nvPr>
            <p:ph type="ftr" sz="quarter" idx="11"/>
          </p:nvPr>
        </p:nvSpPr>
        <p:spPr/>
        <p:txBody>
          <a:bodyPr/>
          <a:lstStyle/>
          <a:p>
            <a:r>
              <a:rPr lang="en-PH" dirty="0"/>
              <a:t>River Restoration plan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43587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7E8880-7E2F-4DA2-B729-6A4F67079B5D}" type="datetime1">
              <a:rPr lang="en-PH" smtClean="0"/>
              <a:t>07/12/2020</a:t>
            </a:fld>
            <a:endParaRPr lang="en-PH"/>
          </a:p>
        </p:txBody>
      </p:sp>
      <p:sp>
        <p:nvSpPr>
          <p:cNvPr id="8" name="Footer Placeholder 7"/>
          <p:cNvSpPr>
            <a:spLocks noGrp="1"/>
          </p:cNvSpPr>
          <p:nvPr>
            <p:ph type="ftr" sz="quarter" idx="11"/>
          </p:nvPr>
        </p:nvSpPr>
        <p:spPr/>
        <p:txBody>
          <a:bodyPr/>
          <a:lstStyle/>
          <a:p>
            <a:r>
              <a:rPr lang="en-PH" dirty="0"/>
              <a:t>River Restoration plan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55903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8F4F385-4E52-4B86-9B05-A054137EDC1D}" type="datetime1">
              <a:rPr lang="en-PH" smtClean="0"/>
              <a:t>07/12/2020</a:t>
            </a:fld>
            <a:endParaRPr lang="en-PH"/>
          </a:p>
        </p:txBody>
      </p:sp>
      <p:sp>
        <p:nvSpPr>
          <p:cNvPr id="4" name="Footer Placeholder 3"/>
          <p:cNvSpPr>
            <a:spLocks noGrp="1"/>
          </p:cNvSpPr>
          <p:nvPr>
            <p:ph type="ftr" sz="quarter" idx="11"/>
          </p:nvPr>
        </p:nvSpPr>
        <p:spPr/>
        <p:txBody>
          <a:bodyPr/>
          <a:lstStyle/>
          <a:p>
            <a:r>
              <a:rPr lang="en-PH" dirty="0"/>
              <a:t>River Restoration plan</a:t>
            </a:r>
          </a:p>
        </p:txBody>
      </p:sp>
      <p:sp>
        <p:nvSpPr>
          <p:cNvPr id="5" name="Slide Number Placeholder 4"/>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99682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C4DBCCD0-CFFC-48BB-9839-E12565D73DE7}" type="datetime1">
              <a:rPr lang="en-PH" smtClean="0"/>
              <a:t>07/12/2020</a:t>
            </a:fld>
            <a:endParaRPr lang="en-PH"/>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PH" dirty="0"/>
              <a:t>River Restoration plan</a:t>
            </a:r>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4716858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DD43643-55AD-4321-A1B4-440E5CB54ED4}" type="datetime1">
              <a:rPr lang="en-PH" smtClean="0"/>
              <a:t>07/12/2020</a:t>
            </a:fld>
            <a:endParaRPr lang="en-PH"/>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PH" dirty="0"/>
              <a:t>River Restoration plan</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909BAD-3646-402D-AC30-3DBF86AA0FCB}" type="slidenum">
              <a:rPr lang="en-PH" smtClean="0"/>
              <a:t>‹#›</a:t>
            </a:fld>
            <a:endParaRPr lang="en-PH"/>
          </a:p>
        </p:txBody>
      </p:sp>
    </p:spTree>
    <p:extLst>
      <p:ext uri="{BB962C8B-B14F-4D97-AF65-F5344CB8AC3E}">
        <p14:creationId xmlns:p14="http://schemas.microsoft.com/office/powerpoint/2010/main" val="1982815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36CD198-C84F-4431-8A07-A70C7D65D71D}" type="datetime1">
              <a:rPr lang="en-PH" smtClean="0"/>
              <a:t>07/12/2020</a:t>
            </a:fld>
            <a:endParaRPr lang="en-PH"/>
          </a:p>
        </p:txBody>
      </p:sp>
      <p:sp>
        <p:nvSpPr>
          <p:cNvPr id="6" name="Footer Placeholder 5"/>
          <p:cNvSpPr>
            <a:spLocks noGrp="1"/>
          </p:cNvSpPr>
          <p:nvPr>
            <p:ph type="ftr" sz="quarter" idx="11"/>
          </p:nvPr>
        </p:nvSpPr>
        <p:spPr/>
        <p:txBody>
          <a:bodyPr/>
          <a:lstStyle/>
          <a:p>
            <a:r>
              <a:rPr lang="en-PH" dirty="0"/>
              <a:t>River Restoration plan</a:t>
            </a:r>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32655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211DE78-74A4-46A2-96A6-375D4AC2AA09}" type="datetime1">
              <a:rPr lang="en-PH" smtClean="0"/>
              <a:t>07/12/2020</a:t>
            </a:fld>
            <a:endParaRPr lang="en-PH"/>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PH" dirty="0"/>
              <a:t>River Restoration plan</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909BAD-3646-402D-AC30-3DBF86AA0FCB}" type="slidenum">
              <a:rPr lang="en-PH" smtClean="0"/>
              <a:t>‹#›</a:t>
            </a:fld>
            <a:endParaRPr lang="en-PH"/>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7755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6.jpe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unsplash.com/?utm_source=unsplash&amp;utm_medium=referral&amp;utm_content=creditCopyText" TargetMode="Externa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hyperlink" Target="https://unsplash.com/@f9lco?utm_source=unsplash&amp;utm_medium=referral&amp;utm_content=creditCopyText" TargetMode="External"/><Relationship Id="rId5" Type="http://schemas.openxmlformats.org/officeDocument/2006/relationships/image" Target="../media/image17.jpe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unsplash.com/?utm_source=unsplash&amp;utm_medium=referral&amp;utm_content=creditCopyText" TargetMode="Externa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hyperlink" Target="https://unsplash.com/@thisisengineering?utm_source=unsplash&amp;utm_medium=referral&amp;utm_content=creditCopyText" TargetMode="External"/><Relationship Id="rId5" Type="http://schemas.openxmlformats.org/officeDocument/2006/relationships/image" Target="../media/image18.jpeg"/><Relationship Id="rId4"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hyperlink" Target="https://unsplash.com/?utm_source=unsplash&amp;utm_medium=referral&amp;utm_content=creditCopyText" TargetMode="External"/><Relationship Id="rId3" Type="http://schemas.openxmlformats.org/officeDocument/2006/relationships/slideLayout" Target="../slideLayouts/slideLayout2.xml"/><Relationship Id="rId7" Type="http://schemas.openxmlformats.org/officeDocument/2006/relationships/diagramLayout" Target="../diagrams/layout1.xml"/><Relationship Id="rId12" Type="http://schemas.openxmlformats.org/officeDocument/2006/relationships/hyperlink" Target="https://unsplash.com/@charleingracia?utm_source=unsplash&amp;utm_medium=referral&amp;utm_content=creditCopyText"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Data" Target="../diagrams/data1.xml"/><Relationship Id="rId11" Type="http://schemas.openxmlformats.org/officeDocument/2006/relationships/image" Target="../media/image20.jpeg"/><Relationship Id="rId5" Type="http://schemas.openxmlformats.org/officeDocument/2006/relationships/image" Target="../media/image19.jpeg"/><Relationship Id="rId15" Type="http://schemas.openxmlformats.org/officeDocument/2006/relationships/image" Target="../media/image4.png"/><Relationship Id="rId10" Type="http://schemas.microsoft.com/office/2007/relationships/diagramDrawing" Target="../diagrams/drawing1.xml"/><Relationship Id="rId4" Type="http://schemas.openxmlformats.org/officeDocument/2006/relationships/notesSlide" Target="../notesSlides/notesSlide8.xml"/><Relationship Id="rId9" Type="http://schemas.openxmlformats.org/officeDocument/2006/relationships/diagramColors" Target="../diagrams/colors1.xml"/><Relationship Id="rId14" Type="http://schemas.openxmlformats.org/officeDocument/2006/relationships/hyperlink" Target="https://unsplash.com/@vonshnauzer?utm_source=unsplash&amp;utm_medium=referral&amp;utm_content=creditCopyText"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4.png"/><Relationship Id="rId4"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4.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jpeg"/><Relationship Id="rId5" Type="http://schemas.openxmlformats.org/officeDocument/2006/relationships/image" Target="../media/image3.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4.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26.png"/><Relationship Id="rId5" Type="http://schemas.openxmlformats.org/officeDocument/2006/relationships/hyperlink" Target="https://docs.google.com/spreadsheets/d/19R-5uEWWSyS_vf_WaQThkWdJW4fEUC2rdRoOA6TVXRo/edit?usp=sharing" TargetMode="External"/><Relationship Id="rId4"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4.png"/><Relationship Id="rId4"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4.png"/><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5.m4a"/><Relationship Id="rId1" Type="http://schemas.microsoft.com/office/2007/relationships/media" Target="../media/media25.m4a"/><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unsplash.com/?utm_source=unsplash&amp;utm_medium=referral&amp;utm_content=creditCopyText" TargetMode="Externa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hyperlink" Target="https://unsplash.com/@anhvygor?utm_source=unsplash&amp;utm_medium=referral&amp;utm_content=creditCopyText" TargetMode="External"/><Relationship Id="rId5" Type="http://schemas.openxmlformats.org/officeDocument/2006/relationships/image" Target="../media/image27.jpeg"/><Relationship Id="rId4"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unsplash.com/?utm_source=unsplash&amp;utm_medium=referral&amp;utm_content=creditCopyText" TargetMode="Externa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hyperlink" Target="https://unsplash.com/@james_wint?utm_source=unsplash&amp;utm_medium=referral&amp;utm_content=creditCopyText" TargetMode="External"/><Relationship Id="rId5" Type="http://schemas.openxmlformats.org/officeDocument/2006/relationships/image" Target="../media/image28.jpeg"/><Relationship Id="rId4"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unsplash.com/?utm_source=unsplash&amp;utm_medium=referral&amp;utm_content=creditCopyText" TargetMode="Externa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hyperlink" Target="https://unsplash.com/@tonylamhoang?utm_source=unsplash&amp;utm_medium=referral&amp;utm_content=creditCopyText" TargetMode="External"/><Relationship Id="rId5" Type="http://schemas.openxmlformats.org/officeDocument/2006/relationships/image" Target="../media/image29.jpeg"/><Relationship Id="rId4" Type="http://schemas.openxmlformats.org/officeDocument/2006/relationships/notesSlide" Target="../notesSlides/notesSlide20.xml"/></Relationships>
</file>

<file path=ppt/slides/_rels/slide2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unsplash.com/?utm_source=unsplash&amp;utm_medium=referral&amp;utm_content=creditCopyText" TargetMode="Externa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hyperlink" Target="https://unsplash.com/@austincmdz?utm_source=unsplash&amp;utm_medium=referral&amp;utm_content=creditCopyText" TargetMode="External"/><Relationship Id="rId5" Type="http://schemas.openxmlformats.org/officeDocument/2006/relationships/image" Target="../media/image30.jpeg"/><Relationship Id="rId4"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slideLayout" Target="../slideLayouts/slideLayout2.xml"/><Relationship Id="rId7" Type="http://schemas.openxmlformats.org/officeDocument/2006/relationships/hyperlink" Target="https://unsplash.com/s/photos/new-zealand?utm_source=unsplash&amp;utm_medium=referral&amp;utm_content=creditCopyText" TargetMode="Externa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hyperlink" Target="https://unsplash.com/@bparish?utm_source=unsplash&amp;utm_medium=referral&amp;utm_content=creditCopyText" TargetMode="External"/><Relationship Id="rId5" Type="http://schemas.openxmlformats.org/officeDocument/2006/relationships/image" Target="../media/image31.jpg"/><Relationship Id="rId4" Type="http://schemas.openxmlformats.org/officeDocument/2006/relationships/notesSlide" Target="../notesSlides/notesSlide22.xml"/><Relationship Id="rId9"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image" Target="../media/image9.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8CD4BC-9FEB-4D7C-AD1C-8BE1DFA120C4}"/>
              </a:ext>
            </a:extLst>
          </p:cNvPr>
          <p:cNvSpPr/>
          <p:nvPr/>
        </p:nvSpPr>
        <p:spPr>
          <a:xfrm>
            <a:off x="0" y="1325880"/>
            <a:ext cx="12192000" cy="694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 name="Picture 9" descr="A picture containing nature, mountain&#10;&#10;Description automatically generated">
            <a:extLst>
              <a:ext uri="{FF2B5EF4-FFF2-40B4-BE49-F238E27FC236}">
                <a16:creationId xmlns:a16="http://schemas.microsoft.com/office/drawing/2014/main" id="{D36627D4-46BB-4DC2-B9F1-FC85FEC74735}"/>
              </a:ext>
            </a:extLst>
          </p:cNvPr>
          <p:cNvPicPr>
            <a:picLocks noChangeAspect="1"/>
          </p:cNvPicPr>
          <p:nvPr/>
        </p:nvPicPr>
        <p:blipFill rotWithShape="1">
          <a:blip r:embed="rId5">
            <a:extLst>
              <a:ext uri="{28A0092B-C50C-407E-A947-70E740481C1C}">
                <a14:useLocalDpi xmlns:a14="http://schemas.microsoft.com/office/drawing/2010/main" val="0"/>
              </a:ext>
            </a:extLst>
          </a:blip>
          <a:srcRect t="17239" r="32931" b="43143"/>
          <a:stretch/>
        </p:blipFill>
        <p:spPr>
          <a:xfrm>
            <a:off x="6121845" y="-637299"/>
            <a:ext cx="6070156" cy="2535314"/>
          </a:xfrm>
          <a:prstGeom prst="rect">
            <a:avLst/>
          </a:prstGeom>
        </p:spPr>
      </p:pic>
      <p:pic>
        <p:nvPicPr>
          <p:cNvPr id="18" name="Picture 17" descr="A picture containing nature, mountain&#10;&#10;Description automatically generated">
            <a:extLst>
              <a:ext uri="{FF2B5EF4-FFF2-40B4-BE49-F238E27FC236}">
                <a16:creationId xmlns:a16="http://schemas.microsoft.com/office/drawing/2014/main" id="{43207949-96B9-4904-91D2-B53B3FE3FEE0}"/>
              </a:ext>
            </a:extLst>
          </p:cNvPr>
          <p:cNvPicPr>
            <a:picLocks noChangeAspect="1"/>
          </p:cNvPicPr>
          <p:nvPr/>
        </p:nvPicPr>
        <p:blipFill rotWithShape="1">
          <a:blip r:embed="rId5">
            <a:extLst>
              <a:ext uri="{28A0092B-C50C-407E-A947-70E740481C1C}">
                <a14:useLocalDpi xmlns:a14="http://schemas.microsoft.com/office/drawing/2010/main" val="0"/>
              </a:ext>
            </a:extLst>
          </a:blip>
          <a:srcRect l="-1" t="17239" r="31605" b="43143"/>
          <a:stretch/>
        </p:blipFill>
        <p:spPr>
          <a:xfrm flipH="1">
            <a:off x="-68369" y="-637299"/>
            <a:ext cx="6190211" cy="2535314"/>
          </a:xfrm>
          <a:prstGeom prst="rect">
            <a:avLst/>
          </a:prstGeom>
        </p:spPr>
      </p:pic>
      <p:sp>
        <p:nvSpPr>
          <p:cNvPr id="11" name="Slide Number Placeholder 10">
            <a:extLst>
              <a:ext uri="{FF2B5EF4-FFF2-40B4-BE49-F238E27FC236}">
                <a16:creationId xmlns:a16="http://schemas.microsoft.com/office/drawing/2014/main" id="{4D190AA0-8086-4A6A-A8ED-B32942C69592}"/>
              </a:ext>
            </a:extLst>
          </p:cNvPr>
          <p:cNvSpPr>
            <a:spLocks noGrp="1"/>
          </p:cNvSpPr>
          <p:nvPr>
            <p:ph type="sldNum" sz="quarter" idx="12"/>
          </p:nvPr>
        </p:nvSpPr>
        <p:spPr/>
        <p:txBody>
          <a:bodyPr/>
          <a:lstStyle/>
          <a:p>
            <a:fld id="{9F909BAD-3646-402D-AC30-3DBF86AA0FCB}" type="slidenum">
              <a:rPr lang="en-PH" smtClean="0"/>
              <a:t>1</a:t>
            </a:fld>
            <a:endParaRPr lang="en-PH"/>
          </a:p>
        </p:txBody>
      </p:sp>
      <p:sp>
        <p:nvSpPr>
          <p:cNvPr id="2" name="Title 1">
            <a:extLst>
              <a:ext uri="{FF2B5EF4-FFF2-40B4-BE49-F238E27FC236}">
                <a16:creationId xmlns:a16="http://schemas.microsoft.com/office/drawing/2014/main" id="{3E1AFD06-E2ED-4E67-9167-3F429E5C05CC}"/>
              </a:ext>
            </a:extLst>
          </p:cNvPr>
          <p:cNvSpPr>
            <a:spLocks noGrp="1"/>
          </p:cNvSpPr>
          <p:nvPr>
            <p:ph type="ctrTitle" idx="4294967295"/>
          </p:nvPr>
        </p:nvSpPr>
        <p:spPr>
          <a:xfrm>
            <a:off x="0" y="2559050"/>
            <a:ext cx="12033250" cy="1202393"/>
          </a:xfrm>
        </p:spPr>
        <p:txBody>
          <a:bodyPr>
            <a:noAutofit/>
          </a:bodyPr>
          <a:lstStyle/>
          <a:p>
            <a:pPr algn="ctr">
              <a:lnSpc>
                <a:spcPct val="100000"/>
              </a:lnSpc>
            </a:pPr>
            <a:r>
              <a:rPr lang="en-PH" sz="4400" dirty="0"/>
              <a:t>Restoring The Big River</a:t>
            </a:r>
          </a:p>
        </p:txBody>
      </p:sp>
      <p:sp>
        <p:nvSpPr>
          <p:cNvPr id="3" name="Subtitle 2">
            <a:extLst>
              <a:ext uri="{FF2B5EF4-FFF2-40B4-BE49-F238E27FC236}">
                <a16:creationId xmlns:a16="http://schemas.microsoft.com/office/drawing/2014/main" id="{C30D84AF-3CF7-409A-9D7A-B9CD7D6BA53D}"/>
              </a:ext>
            </a:extLst>
          </p:cNvPr>
          <p:cNvSpPr>
            <a:spLocks noGrp="1"/>
          </p:cNvSpPr>
          <p:nvPr>
            <p:ph type="subTitle" idx="4294967295"/>
          </p:nvPr>
        </p:nvSpPr>
        <p:spPr>
          <a:xfrm>
            <a:off x="0" y="3940461"/>
            <a:ext cx="12192000" cy="912055"/>
          </a:xfrm>
        </p:spPr>
        <p:txBody>
          <a:bodyPr>
            <a:normAutofit/>
          </a:bodyPr>
          <a:lstStyle/>
          <a:p>
            <a:pPr algn="ctr">
              <a:spcBef>
                <a:spcPts val="0"/>
              </a:spcBef>
              <a:spcAft>
                <a:spcPts val="600"/>
              </a:spcAft>
            </a:pPr>
            <a:r>
              <a:rPr lang="en-US" i="1" cap="none" dirty="0">
                <a:solidFill>
                  <a:schemeClr val="accent1">
                    <a:lumMod val="50000"/>
                  </a:schemeClr>
                </a:solidFill>
                <a:latin typeface="Times New Roman" panose="02020603050405020304" pitchFamily="18" charset="0"/>
                <a:ea typeface="Arial" panose="020B0604020202020204" pitchFamily="34" charset="0"/>
              </a:rPr>
              <a:t>A proposed restoration plan for Sapangdaku River in Toledo City </a:t>
            </a:r>
          </a:p>
          <a:p>
            <a:pPr algn="ctr">
              <a:spcBef>
                <a:spcPts val="0"/>
              </a:spcBef>
              <a:spcAft>
                <a:spcPts val="600"/>
              </a:spcAft>
            </a:pPr>
            <a:r>
              <a:rPr lang="en-US" i="1" cap="none" dirty="0">
                <a:solidFill>
                  <a:schemeClr val="accent1">
                    <a:lumMod val="50000"/>
                  </a:schemeClr>
                </a:solidFill>
                <a:latin typeface="Times New Roman" panose="02020603050405020304" pitchFamily="18" charset="0"/>
                <a:ea typeface="Arial" panose="020B0604020202020204" pitchFamily="34" charset="0"/>
              </a:rPr>
              <a:t>that </a:t>
            </a:r>
            <a:r>
              <a:rPr lang="en-US" i="1" dirty="0">
                <a:solidFill>
                  <a:schemeClr val="accent1">
                    <a:lumMod val="50000"/>
                  </a:schemeClr>
                </a:solidFill>
                <a:latin typeface="Times New Roman" panose="02020603050405020304" pitchFamily="18" charset="0"/>
                <a:ea typeface="Arial" panose="020B0604020202020204" pitchFamily="34" charset="0"/>
              </a:rPr>
              <a:t>has been</a:t>
            </a:r>
            <a:r>
              <a:rPr lang="en-US" i="1" cap="none" dirty="0">
                <a:solidFill>
                  <a:schemeClr val="accent1">
                    <a:lumMod val="50000"/>
                  </a:schemeClr>
                </a:solidFill>
                <a:latin typeface="Times New Roman" panose="02020603050405020304" pitchFamily="18" charset="0"/>
                <a:ea typeface="Arial" panose="020B0604020202020204" pitchFamily="34" charset="0"/>
              </a:rPr>
              <a:t> threatened by Climate Change, Sand &amp; Gravel Quarrying and Urbanization</a:t>
            </a:r>
          </a:p>
        </p:txBody>
      </p:sp>
      <p:sp>
        <p:nvSpPr>
          <p:cNvPr id="9" name="TextBox 8">
            <a:extLst>
              <a:ext uri="{FF2B5EF4-FFF2-40B4-BE49-F238E27FC236}">
                <a16:creationId xmlns:a16="http://schemas.microsoft.com/office/drawing/2014/main" id="{9CE8135E-181E-4AAB-AB61-21C3CAE8C57A}"/>
              </a:ext>
            </a:extLst>
          </p:cNvPr>
          <p:cNvSpPr txBox="1"/>
          <p:nvPr/>
        </p:nvSpPr>
        <p:spPr>
          <a:xfrm>
            <a:off x="0" y="5488431"/>
            <a:ext cx="12192000" cy="646331"/>
          </a:xfrm>
          <a:prstGeom prst="rect">
            <a:avLst/>
          </a:prstGeom>
          <a:noFill/>
        </p:spPr>
        <p:txBody>
          <a:bodyPr wrap="square" rtlCol="0">
            <a:spAutoFit/>
          </a:bodyPr>
          <a:lstStyle/>
          <a:p>
            <a:pPr algn="ctr"/>
            <a:r>
              <a:rPr lang="en-PH" dirty="0"/>
              <a:t>Presented by:</a:t>
            </a:r>
          </a:p>
          <a:p>
            <a:pPr algn="ctr"/>
            <a:r>
              <a:rPr lang="en-PH" dirty="0"/>
              <a:t>Mark A. Cabanlit  &amp;  Rhee S. Telen  </a:t>
            </a:r>
          </a:p>
        </p:txBody>
      </p:sp>
      <p:sp>
        <p:nvSpPr>
          <p:cNvPr id="12" name="TextBox 11">
            <a:extLst>
              <a:ext uri="{FF2B5EF4-FFF2-40B4-BE49-F238E27FC236}">
                <a16:creationId xmlns:a16="http://schemas.microsoft.com/office/drawing/2014/main" id="{70C0CBCE-FF6F-4B55-8C98-CE2A30BFEB18}"/>
              </a:ext>
            </a:extLst>
          </p:cNvPr>
          <p:cNvSpPr txBox="1"/>
          <p:nvPr/>
        </p:nvSpPr>
        <p:spPr>
          <a:xfrm>
            <a:off x="3823063" y="2033163"/>
            <a:ext cx="4545874" cy="523220"/>
          </a:xfrm>
          <a:prstGeom prst="rect">
            <a:avLst/>
          </a:prstGeom>
          <a:noFill/>
        </p:spPr>
        <p:txBody>
          <a:bodyPr wrap="square" rtlCol="0">
            <a:spAutoFit/>
          </a:bodyPr>
          <a:lstStyle/>
          <a:p>
            <a:pPr algn="ctr"/>
            <a:r>
              <a:rPr lang="en-PH" sz="1400" i="1" dirty="0">
                <a:solidFill>
                  <a:schemeClr val="accent1">
                    <a:lumMod val="50000"/>
                  </a:schemeClr>
                </a:solidFill>
              </a:rPr>
              <a:t>ENS 236</a:t>
            </a:r>
          </a:p>
          <a:p>
            <a:pPr algn="ctr"/>
            <a:r>
              <a:rPr lang="en-PH" sz="1400" i="1" dirty="0">
                <a:solidFill>
                  <a:schemeClr val="accent1">
                    <a:lumMod val="50000"/>
                  </a:schemeClr>
                </a:solidFill>
              </a:rPr>
              <a:t>Restoration Ecology</a:t>
            </a:r>
          </a:p>
        </p:txBody>
      </p:sp>
      <p:sp>
        <p:nvSpPr>
          <p:cNvPr id="13" name="TextBox 12">
            <a:extLst>
              <a:ext uri="{FF2B5EF4-FFF2-40B4-BE49-F238E27FC236}">
                <a16:creationId xmlns:a16="http://schemas.microsoft.com/office/drawing/2014/main" id="{1A7C5B77-185D-44A3-A1CF-608EEC61D219}"/>
              </a:ext>
            </a:extLst>
          </p:cNvPr>
          <p:cNvSpPr txBox="1"/>
          <p:nvPr/>
        </p:nvSpPr>
        <p:spPr>
          <a:xfrm>
            <a:off x="6116046" y="1518039"/>
            <a:ext cx="6144322" cy="276999"/>
          </a:xfrm>
          <a:prstGeom prst="rect">
            <a:avLst/>
          </a:prstGeom>
          <a:noFill/>
        </p:spPr>
        <p:txBody>
          <a:bodyPr wrap="square">
            <a:spAutoFit/>
          </a:bodyPr>
          <a:lstStyle/>
          <a:p>
            <a:pPr algn="r"/>
            <a:r>
              <a:rPr lang="sv-SE" sz="1200" i="1" dirty="0">
                <a:solidFill>
                  <a:schemeClr val="accent1">
                    <a:lumMod val="20000"/>
                    <a:lumOff val="80000"/>
                  </a:schemeClr>
                </a:solidFill>
              </a:rPr>
              <a:t>Esri (2020)</a:t>
            </a:r>
          </a:p>
        </p:txBody>
      </p:sp>
      <p:sp>
        <p:nvSpPr>
          <p:cNvPr id="19" name="Footer Placeholder 3">
            <a:extLst>
              <a:ext uri="{FF2B5EF4-FFF2-40B4-BE49-F238E27FC236}">
                <a16:creationId xmlns:a16="http://schemas.microsoft.com/office/drawing/2014/main" id="{D89D00E0-BAB2-440F-A2C6-34221ADA762A}"/>
              </a:ext>
            </a:extLst>
          </p:cNvPr>
          <p:cNvSpPr>
            <a:spLocks noGrp="1"/>
          </p:cNvSpPr>
          <p:nvPr>
            <p:ph type="ftr" sz="quarter" idx="11"/>
          </p:nvPr>
        </p:nvSpPr>
        <p:spPr>
          <a:xfrm>
            <a:off x="3686185" y="6459785"/>
            <a:ext cx="4822804" cy="365125"/>
          </a:xfrm>
        </p:spPr>
        <p:txBody>
          <a:bodyPr/>
          <a:lstStyle/>
          <a:p>
            <a:r>
              <a:rPr lang="en-PH" dirty="0"/>
              <a:t>DECEMBER 2020</a:t>
            </a:r>
          </a:p>
        </p:txBody>
      </p:sp>
      <p:pic>
        <p:nvPicPr>
          <p:cNvPr id="14" name="Picture 13" descr="A picture containing nature, mountain&#10;&#10;Description automatically generated">
            <a:extLst>
              <a:ext uri="{FF2B5EF4-FFF2-40B4-BE49-F238E27FC236}">
                <a16:creationId xmlns:a16="http://schemas.microsoft.com/office/drawing/2014/main" id="{6ABF8B5B-BC66-4902-9364-B9FBD4B1FDB8}"/>
              </a:ext>
            </a:extLst>
          </p:cNvPr>
          <p:cNvPicPr>
            <a:picLocks noChangeAspect="1"/>
          </p:cNvPicPr>
          <p:nvPr/>
        </p:nvPicPr>
        <p:blipFill rotWithShape="1">
          <a:blip r:embed="rId6">
            <a:extLst>
              <a:ext uri="{28A0092B-C50C-407E-A947-70E740481C1C}">
                <a14:useLocalDpi xmlns:a14="http://schemas.microsoft.com/office/drawing/2010/main" val="0"/>
              </a:ext>
            </a:extLst>
          </a:blip>
          <a:srcRect l="85" t="63" r="-85" b="6462"/>
          <a:stretch/>
        </p:blipFill>
        <p:spPr>
          <a:xfrm flipH="1">
            <a:off x="-162623" y="-6403098"/>
            <a:ext cx="12557337" cy="8299734"/>
          </a:xfrm>
          <a:prstGeom prst="rect">
            <a:avLst/>
          </a:prstGeom>
        </p:spPr>
      </p:pic>
      <p:pic>
        <p:nvPicPr>
          <p:cNvPr id="15" name="Recorded Sound">
            <a:hlinkClick r:id="" action="ppaction://media"/>
            <a:extLst>
              <a:ext uri="{FF2B5EF4-FFF2-40B4-BE49-F238E27FC236}">
                <a16:creationId xmlns:a16="http://schemas.microsoft.com/office/drawing/2014/main" id="{094390C1-0B19-4C26-BE53-8483D98C83C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0000" y="360000"/>
            <a:ext cx="609600" cy="609600"/>
          </a:xfrm>
          <a:prstGeom prst="rect">
            <a:avLst/>
          </a:prstGeom>
        </p:spPr>
      </p:pic>
    </p:spTree>
    <p:extLst>
      <p:ext uri="{BB962C8B-B14F-4D97-AF65-F5344CB8AC3E}">
        <p14:creationId xmlns:p14="http://schemas.microsoft.com/office/powerpoint/2010/main" val="2864416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70833E-6 2.22222E-6 L -0.00169 0.82523 " pathEditMode="relative" rAng="0" ptsTypes="AA">
                                      <p:cBhvr>
                                        <p:cTn id="6" dur="500" fill="hold"/>
                                        <p:tgtEl>
                                          <p:spTgt spid="14"/>
                                        </p:tgtEl>
                                        <p:attrNameLst>
                                          <p:attrName>ppt_x</p:attrName>
                                          <p:attrName>ppt_y</p:attrName>
                                        </p:attrNameLst>
                                      </p:cBhvr>
                                      <p:rCtr x="-91" y="41250"/>
                                    </p:animMotion>
                                  </p:childTnLst>
                                </p:cTn>
                              </p:par>
                            </p:childTnLst>
                          </p:cTn>
                        </p:par>
                      </p:childTnLst>
                    </p:cTn>
                  </p:par>
                  <p:par>
                    <p:cTn id="7" fill="hold">
                      <p:stCondLst>
                        <p:cond delay="indefinite"/>
                      </p:stCondLst>
                      <p:childTnLst>
                        <p:par>
                          <p:cTn id="8" fill="hold">
                            <p:stCondLst>
                              <p:cond delay="0"/>
                            </p:stCondLst>
                            <p:childTnLst>
                              <p:par>
                                <p:cTn id="9" presetID="42" presetClass="exit" presetSubtype="0" fill="hold" nodeType="clickEffect">
                                  <p:stCondLst>
                                    <p:cond delay="0"/>
                                  </p:stCondLst>
                                  <p:childTnLst>
                                    <p:animEffect transition="out" filter="fade">
                                      <p:cBhvr>
                                        <p:cTn id="10" dur="1000"/>
                                        <p:tgtEl>
                                          <p:spTgt spid="14"/>
                                        </p:tgtEl>
                                      </p:cBhvr>
                                    </p:animEffect>
                                    <p:anim calcmode="lin" valueType="num">
                                      <p:cBhvr>
                                        <p:cTn id="11" dur="1000"/>
                                        <p:tgtEl>
                                          <p:spTgt spid="14"/>
                                        </p:tgtEl>
                                        <p:attrNameLst>
                                          <p:attrName>ppt_x</p:attrName>
                                        </p:attrNameLst>
                                      </p:cBhvr>
                                      <p:tavLst>
                                        <p:tav tm="0">
                                          <p:val>
                                            <p:strVal val="ppt_x"/>
                                          </p:val>
                                        </p:tav>
                                        <p:tav tm="100000">
                                          <p:val>
                                            <p:strVal val="ppt_x"/>
                                          </p:val>
                                        </p:tav>
                                      </p:tavLst>
                                    </p:anim>
                                    <p:anim calcmode="lin" valueType="num">
                                      <p:cBhvr>
                                        <p:cTn id="12" dur="1000"/>
                                        <p:tgtEl>
                                          <p:spTgt spid="14"/>
                                        </p:tgtEl>
                                        <p:attrNameLst>
                                          <p:attrName>ppt_y</p:attrName>
                                        </p:attrNameLst>
                                      </p:cBhvr>
                                      <p:tavLst>
                                        <p:tav tm="0">
                                          <p:val>
                                            <p:strVal val="ppt_y"/>
                                          </p:val>
                                        </p:tav>
                                        <p:tav tm="100000">
                                          <p:val>
                                            <p:strVal val="ppt_y+.1"/>
                                          </p:val>
                                        </p:tav>
                                      </p:tavLst>
                                    </p:anim>
                                    <p:set>
                                      <p:cBhvr>
                                        <p:cTn id="13" dur="1" fill="hold">
                                          <p:stCondLst>
                                            <p:cond delay="999"/>
                                          </p:stCondLst>
                                        </p:cTn>
                                        <p:tgtEl>
                                          <p:spTgt spid="14"/>
                                        </p:tgtEl>
                                        <p:attrNameLst>
                                          <p:attrName>style.visibility</p:attrName>
                                        </p:attrNameLst>
                                      </p:cBhvr>
                                      <p:to>
                                        <p:strVal val="hidden"/>
                                      </p:to>
                                    </p:se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1000"/>
                                        <p:tgtEl>
                                          <p:spTgt spid="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fade">
                                      <p:cBhvr>
                                        <p:cTn id="23" dur="1000"/>
                                        <p:tgtEl>
                                          <p:spTgt spid="3">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par>
                          <p:cTn id="30" fill="hold">
                            <p:stCondLst>
                              <p:cond delay="2000"/>
                            </p:stCondLst>
                            <p:childTnLst>
                              <p:par>
                                <p:cTn id="31" presetID="1" presetClass="mediacall" presetSubtype="0" fill="hold" nodeType="afterEffect">
                                  <p:stCondLst>
                                    <p:cond delay="0"/>
                                  </p:stCondLst>
                                  <p:childTnLst>
                                    <p:cmd type="call" cmd="playFrom(0.0)">
                                      <p:cBhvr>
                                        <p:cTn id="32" dur="37742"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33" fill="hold" display="0">
                  <p:stCondLst>
                    <p:cond delay="indefinite"/>
                  </p:stCondLst>
                  <p:endCondLst>
                    <p:cond evt="onStopAudio" delay="0">
                      <p:tgtEl>
                        <p:sldTgt/>
                      </p:tgtEl>
                    </p:cond>
                  </p:endCondLst>
                </p:cTn>
                <p:tgtEl>
                  <p:spTgt spid="15"/>
                </p:tgtEl>
              </p:cMediaNode>
            </p:audio>
          </p:childTnLst>
        </p:cTn>
      </p:par>
    </p:tnLst>
    <p:bldLst>
      <p:bldP spid="2" grpId="0"/>
      <p:bldP spid="3" grpId="0" build="p"/>
      <p:bldP spid="9"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32FFF-546F-425C-AA8B-EE5910393B1E}"/>
              </a:ext>
            </a:extLst>
          </p:cNvPr>
          <p:cNvSpPr>
            <a:spLocks noGrp="1"/>
          </p:cNvSpPr>
          <p:nvPr>
            <p:ph type="title"/>
          </p:nvPr>
        </p:nvSpPr>
        <p:spPr>
          <a:xfrm>
            <a:off x="1097280" y="286603"/>
            <a:ext cx="10058400" cy="1450757"/>
          </a:xfrm>
        </p:spPr>
        <p:txBody>
          <a:bodyPr>
            <a:normAutofit/>
          </a:bodyPr>
          <a:lstStyle/>
          <a:p>
            <a:r>
              <a:rPr lang="en-US" dirty="0"/>
              <a:t>Importance</a:t>
            </a:r>
          </a:p>
        </p:txBody>
      </p:sp>
      <p:pic>
        <p:nvPicPr>
          <p:cNvPr id="7171" name="Picture 3">
            <a:extLst>
              <a:ext uri="{FF2B5EF4-FFF2-40B4-BE49-F238E27FC236}">
                <a16:creationId xmlns:a16="http://schemas.microsoft.com/office/drawing/2014/main" id="{4C301D7F-8662-4DE0-BB9B-B2BE837735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477" t="10217" r="34394" b="12826"/>
          <a:stretch/>
        </p:blipFill>
        <p:spPr bwMode="auto">
          <a:xfrm>
            <a:off x="1187450" y="2067786"/>
            <a:ext cx="2424529" cy="316807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76A34871-FF77-4A4C-B7B4-F7198AC69CE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719942" y="2067786"/>
            <a:ext cx="2376057" cy="316807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701C7DA-24E0-4985-838A-12B93E016E9A}"/>
              </a:ext>
            </a:extLst>
          </p:cNvPr>
          <p:cNvSpPr>
            <a:spLocks noGrp="1"/>
          </p:cNvSpPr>
          <p:nvPr>
            <p:ph idx="1"/>
          </p:nvPr>
        </p:nvSpPr>
        <p:spPr>
          <a:xfrm>
            <a:off x="6351639" y="1845734"/>
            <a:ext cx="4804041" cy="4023360"/>
          </a:xfrm>
        </p:spPr>
        <p:txBody>
          <a:bodyPr>
            <a:normAutofit fontScale="92500" lnSpcReduction="10000"/>
          </a:bodyPr>
          <a:lstStyle/>
          <a:p>
            <a:pPr rtl="0">
              <a:spcBef>
                <a:spcPts val="0"/>
              </a:spcBef>
              <a:spcAft>
                <a:spcPts val="0"/>
              </a:spcAft>
            </a:pPr>
            <a:r>
              <a:rPr lang="en-US" sz="1800" b="1" i="0" u="none" strike="noStrike" dirty="0">
                <a:solidFill>
                  <a:srgbClr val="1A1A1A"/>
                </a:solidFill>
                <a:effectLst/>
              </a:rPr>
              <a:t>Connects 2 Protected landscapes</a:t>
            </a:r>
            <a:endParaRPr lang="en-US" sz="1600" b="0" dirty="0">
              <a:effectLst/>
            </a:endParaRPr>
          </a:p>
          <a:p>
            <a:endParaRPr lang="en-US" sz="1700" b="0" i="0" u="none" strike="noStrike" dirty="0">
              <a:effectLst/>
            </a:endParaRPr>
          </a:p>
          <a:p>
            <a:pPr rtl="0">
              <a:spcBef>
                <a:spcPts val="0"/>
              </a:spcBef>
              <a:spcAft>
                <a:spcPts val="1600"/>
              </a:spcAft>
            </a:pPr>
            <a:r>
              <a:rPr lang="en-US" sz="1700" b="0" i="0" u="none" strike="noStrike" dirty="0">
                <a:effectLst/>
              </a:rPr>
              <a:t>In the ridge, </a:t>
            </a:r>
            <a:r>
              <a:rPr lang="en-US" sz="1700" b="0" i="0" u="none" strike="noStrike" dirty="0" err="1">
                <a:effectLst/>
              </a:rPr>
              <a:t>Hinulawan</a:t>
            </a:r>
            <a:r>
              <a:rPr lang="en-US" sz="1700" b="0" i="0" u="none" strike="noStrike" dirty="0">
                <a:effectLst/>
              </a:rPr>
              <a:t> river’s tributary stream and creeks are connected to the Central Cebu Protected landscape. CCPL is one of the few protected landscapes in the Province which aims to conserve and preserve Native flora and fauna species at risk to extinction</a:t>
            </a:r>
            <a:endParaRPr lang="en-US" sz="1700" b="0" dirty="0">
              <a:effectLst/>
            </a:endParaRPr>
          </a:p>
          <a:p>
            <a:pPr rtl="0">
              <a:spcBef>
                <a:spcPts val="0"/>
              </a:spcBef>
              <a:spcAft>
                <a:spcPts val="1600"/>
              </a:spcAft>
            </a:pPr>
            <a:r>
              <a:rPr lang="en-US" sz="1700" b="0" i="0" u="none" strike="noStrike" dirty="0">
                <a:effectLst/>
              </a:rPr>
              <a:t>Downstream, </a:t>
            </a:r>
            <a:r>
              <a:rPr lang="en-US" sz="1700" b="0" i="0" u="none" strike="noStrike" dirty="0" err="1">
                <a:effectLst/>
              </a:rPr>
              <a:t>Hinulawan</a:t>
            </a:r>
            <a:r>
              <a:rPr lang="en-US" sz="1700" b="0" i="0" u="none" strike="noStrike" dirty="0">
                <a:effectLst/>
              </a:rPr>
              <a:t> River is connected to </a:t>
            </a:r>
            <a:r>
              <a:rPr lang="en-US" sz="1700" b="0" i="0" u="none" strike="noStrike" dirty="0" err="1">
                <a:effectLst/>
              </a:rPr>
              <a:t>Tanon</a:t>
            </a:r>
            <a:r>
              <a:rPr lang="en-US" sz="1700" b="0" i="0" u="none" strike="noStrike" dirty="0">
                <a:effectLst/>
              </a:rPr>
              <a:t> Strait which is declared as a Protected Seascape since 1998. This is  the largest marine protected area in the Philippines, home of  14 species of whales and dolphins which live within this special place.</a:t>
            </a:r>
            <a:endParaRPr lang="en-US" sz="1700" b="0" dirty="0">
              <a:effectLst/>
            </a:endParaRPr>
          </a:p>
          <a:p>
            <a:br>
              <a:rPr lang="en-US" sz="1700" dirty="0"/>
            </a:br>
            <a:endParaRPr lang="en-US" sz="1700" dirty="0"/>
          </a:p>
        </p:txBody>
      </p:sp>
      <p:sp>
        <p:nvSpPr>
          <p:cNvPr id="4" name="Footer Placeholder 3">
            <a:extLst>
              <a:ext uri="{FF2B5EF4-FFF2-40B4-BE49-F238E27FC236}">
                <a16:creationId xmlns:a16="http://schemas.microsoft.com/office/drawing/2014/main" id="{6628DEC9-DEB1-43F4-AACA-2F50521F20AF}"/>
              </a:ext>
            </a:extLst>
          </p:cNvPr>
          <p:cNvSpPr>
            <a:spLocks noGrp="1"/>
          </p:cNvSpPr>
          <p:nvPr>
            <p:ph type="ftr" sz="quarter" idx="11"/>
          </p:nvPr>
        </p:nvSpPr>
        <p:spPr>
          <a:xfrm>
            <a:off x="3686185" y="6459785"/>
            <a:ext cx="4822804" cy="365125"/>
          </a:xfrm>
        </p:spPr>
        <p:txBody>
          <a:bodyPr>
            <a:normAutofit/>
          </a:bodyPr>
          <a:lstStyle/>
          <a:p>
            <a:pPr>
              <a:spcAft>
                <a:spcPts val="600"/>
              </a:spcAft>
            </a:pPr>
            <a:r>
              <a:rPr lang="en-PH"/>
              <a:t>River Restoration plan</a:t>
            </a:r>
          </a:p>
        </p:txBody>
      </p:sp>
      <p:sp>
        <p:nvSpPr>
          <p:cNvPr id="5" name="Slide Number Placeholder 4">
            <a:extLst>
              <a:ext uri="{FF2B5EF4-FFF2-40B4-BE49-F238E27FC236}">
                <a16:creationId xmlns:a16="http://schemas.microsoft.com/office/drawing/2014/main" id="{816894B8-5501-43CC-9885-A537BBAA4745}"/>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smtClean="0"/>
              <a:pPr>
                <a:spcAft>
                  <a:spcPts val="600"/>
                </a:spcAft>
              </a:pPr>
              <a:t>10</a:t>
            </a:fld>
            <a:endParaRPr lang="en-PH"/>
          </a:p>
        </p:txBody>
      </p:sp>
      <p:pic>
        <p:nvPicPr>
          <p:cNvPr id="6" name="Recorded Sound">
            <a:hlinkClick r:id="" action="ppaction://media"/>
            <a:extLst>
              <a:ext uri="{FF2B5EF4-FFF2-40B4-BE49-F238E27FC236}">
                <a16:creationId xmlns:a16="http://schemas.microsoft.com/office/drawing/2014/main" id="{8FCFE132-4BC9-46A9-9F5B-1D766D712F4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609600" cy="609600"/>
          </a:xfrm>
          <a:prstGeom prst="rect">
            <a:avLst/>
          </a:prstGeom>
        </p:spPr>
      </p:pic>
    </p:spTree>
    <p:extLst>
      <p:ext uri="{BB962C8B-B14F-4D97-AF65-F5344CB8AC3E}">
        <p14:creationId xmlns:p14="http://schemas.microsoft.com/office/powerpoint/2010/main" val="165648744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375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AE065-69CB-43C4-83D7-13FE83DC2B65}"/>
              </a:ext>
            </a:extLst>
          </p:cNvPr>
          <p:cNvSpPr>
            <a:spLocks noGrp="1"/>
          </p:cNvSpPr>
          <p:nvPr>
            <p:ph type="title"/>
          </p:nvPr>
        </p:nvSpPr>
        <p:spPr>
          <a:xfrm>
            <a:off x="1097280" y="286603"/>
            <a:ext cx="10058400" cy="1450757"/>
          </a:xfrm>
        </p:spPr>
        <p:txBody>
          <a:bodyPr>
            <a:normAutofit/>
          </a:bodyPr>
          <a:lstStyle/>
          <a:p>
            <a:r>
              <a:rPr lang="en-US" dirty="0"/>
              <a:t>History</a:t>
            </a:r>
          </a:p>
        </p:txBody>
      </p:sp>
      <p:pic>
        <p:nvPicPr>
          <p:cNvPr id="8194" name="Picture 2" descr="white and brown wooden house beside green trees and body of water during daytime">
            <a:extLst>
              <a:ext uri="{FF2B5EF4-FFF2-40B4-BE49-F238E27FC236}">
                <a16:creationId xmlns:a16="http://schemas.microsoft.com/office/drawing/2014/main" id="{5538715B-B0BC-4E23-A79E-F807EB4DB65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267" r="22082" b="2"/>
          <a:stretch/>
        </p:blipFill>
        <p:spPr bwMode="auto">
          <a:xfrm>
            <a:off x="1076432" y="1916318"/>
            <a:ext cx="3094997" cy="347101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C9F6963-8ED7-4D9E-BD18-6DFC7BD3DF00}"/>
              </a:ext>
            </a:extLst>
          </p:cNvPr>
          <p:cNvSpPr>
            <a:spLocks noGrp="1"/>
          </p:cNvSpPr>
          <p:nvPr>
            <p:ph idx="1"/>
          </p:nvPr>
        </p:nvSpPr>
        <p:spPr>
          <a:xfrm>
            <a:off x="4639733" y="1845734"/>
            <a:ext cx="6515947" cy="4023360"/>
          </a:xfrm>
        </p:spPr>
        <p:txBody>
          <a:bodyPr>
            <a:normAutofit/>
          </a:bodyPr>
          <a:lstStyle/>
          <a:p>
            <a:pPr rtl="0">
              <a:spcBef>
                <a:spcPts val="0"/>
              </a:spcBef>
              <a:spcAft>
                <a:spcPts val="1600"/>
              </a:spcAft>
            </a:pPr>
            <a:r>
              <a:rPr lang="en-US" b="0" i="0" u="none" strike="noStrike">
                <a:effectLst/>
              </a:rPr>
              <a:t>Based on an interview with Architect Ahmed </a:t>
            </a:r>
            <a:r>
              <a:rPr lang="en-US" b="0" i="0" u="none" strike="noStrike" err="1">
                <a:effectLst/>
              </a:rPr>
              <a:t>Lebumfacil</a:t>
            </a:r>
            <a:r>
              <a:rPr lang="en-US" b="0" i="0" u="none" strike="noStrike">
                <a:effectLst/>
              </a:rPr>
              <a:t>, the administrator of the Save </a:t>
            </a:r>
            <a:r>
              <a:rPr lang="en-US" b="0" i="0" u="none" strike="noStrike" err="1">
                <a:effectLst/>
              </a:rPr>
              <a:t>Hinulawan</a:t>
            </a:r>
            <a:r>
              <a:rPr lang="en-US" b="0" i="0" u="none" strike="noStrike">
                <a:effectLst/>
              </a:rPr>
              <a:t> River Group:</a:t>
            </a:r>
            <a:endParaRPr lang="en-US" b="0" dirty="0">
              <a:effectLst/>
            </a:endParaRPr>
          </a:p>
          <a:p>
            <a:pPr lvl="1" fontAlgn="base">
              <a:spcBef>
                <a:spcPts val="0"/>
              </a:spcBef>
              <a:spcAft>
                <a:spcPts val="0"/>
              </a:spcAft>
              <a:buFont typeface="Arial" panose="020B0604020202020204" pitchFamily="34" charset="0"/>
              <a:buChar char="•"/>
            </a:pPr>
            <a:r>
              <a:rPr lang="en-US" b="0" i="0" u="none" strike="noStrike">
                <a:effectLst/>
              </a:rPr>
              <a:t>Years back, they can still catch </a:t>
            </a:r>
            <a:r>
              <a:rPr lang="en-US" b="0" i="0" u="none" strike="noStrike" err="1">
                <a:effectLst/>
              </a:rPr>
              <a:t>danggit</a:t>
            </a:r>
            <a:r>
              <a:rPr lang="en-US" b="0" i="0" u="none" strike="noStrike">
                <a:effectLst/>
              </a:rPr>
              <a:t> upstream.</a:t>
            </a:r>
          </a:p>
          <a:p>
            <a:pPr lvl="1" fontAlgn="base">
              <a:spcBef>
                <a:spcPts val="0"/>
              </a:spcBef>
              <a:spcAft>
                <a:spcPts val="0"/>
              </a:spcAft>
              <a:buFont typeface="Arial" panose="020B0604020202020204" pitchFamily="34" charset="0"/>
              <a:buChar char="•"/>
            </a:pPr>
            <a:r>
              <a:rPr lang="en-US" b="0" i="0" u="none" strike="noStrike">
                <a:effectLst/>
              </a:rPr>
              <a:t>The mouth of the river was teeming with wild ducks</a:t>
            </a:r>
          </a:p>
          <a:p>
            <a:pPr lvl="1" fontAlgn="base">
              <a:spcBef>
                <a:spcPts val="0"/>
              </a:spcBef>
              <a:spcAft>
                <a:spcPts val="1600"/>
              </a:spcAft>
              <a:buFont typeface="Arial" panose="020B0604020202020204" pitchFamily="34" charset="0"/>
              <a:buChar char="•"/>
            </a:pPr>
            <a:r>
              <a:rPr lang="en-US" b="0" i="0" u="none" strike="noStrike">
                <a:effectLst/>
              </a:rPr>
              <a:t>A lot of these plants were still present: </a:t>
            </a:r>
            <a:r>
              <a:rPr lang="en-US" b="0" i="0" u="none" strike="noStrike" err="1">
                <a:effectLst/>
              </a:rPr>
              <a:t>Nauclea</a:t>
            </a:r>
            <a:r>
              <a:rPr lang="en-US" b="0" i="0" u="none" strike="noStrike">
                <a:effectLst/>
              </a:rPr>
              <a:t> </a:t>
            </a:r>
            <a:r>
              <a:rPr lang="en-US" b="0" i="0" u="none" strike="noStrike" err="1">
                <a:effectLst/>
              </a:rPr>
              <a:t>orientalis</a:t>
            </a:r>
            <a:r>
              <a:rPr lang="en-US" b="0" i="0" u="none" strike="noStrike">
                <a:effectLst/>
              </a:rPr>
              <a:t> and Pithecellobium dulce</a:t>
            </a:r>
          </a:p>
          <a:p>
            <a:pPr rtl="0">
              <a:spcBef>
                <a:spcPts val="0"/>
              </a:spcBef>
              <a:spcAft>
                <a:spcPts val="1600"/>
              </a:spcAft>
            </a:pPr>
            <a:r>
              <a:rPr lang="en-US" b="0" i="0" u="none" strike="noStrike">
                <a:effectLst/>
              </a:rPr>
              <a:t>The recent floods </a:t>
            </a:r>
            <a:r>
              <a:rPr lang="en-US" b="0" i="0" u="none" strike="noStrike" err="1">
                <a:effectLst/>
              </a:rPr>
              <a:t>occured</a:t>
            </a:r>
            <a:r>
              <a:rPr lang="en-US" b="0" i="0" u="none" strike="noStrike">
                <a:effectLst/>
              </a:rPr>
              <a:t> in </a:t>
            </a:r>
            <a:r>
              <a:rPr lang="en-US" b="0" i="0" u="none" strike="noStrike" err="1">
                <a:effectLst/>
              </a:rPr>
              <a:t>Sapangdako</a:t>
            </a:r>
            <a:r>
              <a:rPr lang="en-US" b="0" i="0" u="none" strike="noStrike">
                <a:effectLst/>
              </a:rPr>
              <a:t> river were on December 2015 (Typhoon </a:t>
            </a:r>
            <a:r>
              <a:rPr lang="en-US" b="0" i="0" u="none" strike="noStrike" err="1">
                <a:effectLst/>
              </a:rPr>
              <a:t>Seniang</a:t>
            </a:r>
            <a:r>
              <a:rPr lang="en-US" b="0" i="0" u="none" strike="noStrike">
                <a:effectLst/>
              </a:rPr>
              <a:t>)  and December 2017 (Typhoon Nona). These said inundation incident caused to displace thousands of families living in beside the said river system, damages to residential and agricultural areas.</a:t>
            </a:r>
            <a:endParaRPr lang="en-US" b="0" dirty="0">
              <a:effectLst/>
            </a:endParaRPr>
          </a:p>
        </p:txBody>
      </p:sp>
      <p:sp>
        <p:nvSpPr>
          <p:cNvPr id="4" name="Footer Placeholder 3">
            <a:extLst>
              <a:ext uri="{FF2B5EF4-FFF2-40B4-BE49-F238E27FC236}">
                <a16:creationId xmlns:a16="http://schemas.microsoft.com/office/drawing/2014/main" id="{A4F703D4-0A69-4155-BDD2-3D8D62BEB7A3}"/>
              </a:ext>
            </a:extLst>
          </p:cNvPr>
          <p:cNvSpPr>
            <a:spLocks noGrp="1"/>
          </p:cNvSpPr>
          <p:nvPr>
            <p:ph type="ftr" sz="quarter" idx="11"/>
          </p:nvPr>
        </p:nvSpPr>
        <p:spPr>
          <a:xfrm>
            <a:off x="3686185" y="6459785"/>
            <a:ext cx="4822804" cy="365125"/>
          </a:xfrm>
        </p:spPr>
        <p:txBody>
          <a:bodyPr>
            <a:normAutofit/>
          </a:bodyPr>
          <a:lstStyle/>
          <a:p>
            <a:pPr>
              <a:spcAft>
                <a:spcPts val="600"/>
              </a:spcAft>
            </a:pPr>
            <a:r>
              <a:rPr lang="en-PH"/>
              <a:t>River Restoration plan</a:t>
            </a:r>
          </a:p>
        </p:txBody>
      </p:sp>
      <p:sp>
        <p:nvSpPr>
          <p:cNvPr id="5" name="Slide Number Placeholder 4">
            <a:extLst>
              <a:ext uri="{FF2B5EF4-FFF2-40B4-BE49-F238E27FC236}">
                <a16:creationId xmlns:a16="http://schemas.microsoft.com/office/drawing/2014/main" id="{45572511-B93A-466C-B792-A040B71071D6}"/>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smtClean="0"/>
              <a:pPr>
                <a:spcAft>
                  <a:spcPts val="600"/>
                </a:spcAft>
              </a:pPr>
              <a:t>11</a:t>
            </a:fld>
            <a:endParaRPr lang="en-PH"/>
          </a:p>
        </p:txBody>
      </p:sp>
      <p:sp>
        <p:nvSpPr>
          <p:cNvPr id="10" name="TextBox 9">
            <a:extLst>
              <a:ext uri="{FF2B5EF4-FFF2-40B4-BE49-F238E27FC236}">
                <a16:creationId xmlns:a16="http://schemas.microsoft.com/office/drawing/2014/main" id="{6B5AC66A-6D44-4CBA-92DE-15D93AA643AF}"/>
              </a:ext>
            </a:extLst>
          </p:cNvPr>
          <p:cNvSpPr txBox="1"/>
          <p:nvPr/>
        </p:nvSpPr>
        <p:spPr>
          <a:xfrm>
            <a:off x="1076432" y="5152725"/>
            <a:ext cx="6096000" cy="215444"/>
          </a:xfrm>
          <a:prstGeom prst="rect">
            <a:avLst/>
          </a:prstGeom>
          <a:noFill/>
        </p:spPr>
        <p:txBody>
          <a:bodyPr wrap="square">
            <a:spAutoFit/>
          </a:bodyPr>
          <a:lstStyle/>
          <a:p>
            <a:r>
              <a:rPr lang="en-US" sz="800" dirty="0">
                <a:solidFill>
                  <a:schemeClr val="accent1">
                    <a:lumMod val="75000"/>
                  </a:schemeClr>
                </a:solidFill>
              </a:rPr>
              <a:t>Photo by </a:t>
            </a:r>
            <a:r>
              <a:rPr lang="en-US" sz="800" dirty="0">
                <a:solidFill>
                  <a:schemeClr val="accent1">
                    <a:lumMod val="75000"/>
                  </a:schemeClr>
                </a:solidFill>
                <a:hlinkClick r:id="rId6">
                  <a:extLst>
                    <a:ext uri="{A12FA001-AC4F-418D-AE19-62706E023703}">
                      <ahyp:hlinkClr xmlns:ahyp="http://schemas.microsoft.com/office/drawing/2018/hyperlinkcolor" val="tx"/>
                    </a:ext>
                  </a:extLst>
                </a:hlinkClick>
              </a:rPr>
              <a:t>Falco </a:t>
            </a:r>
            <a:r>
              <a:rPr lang="en-US" sz="800" dirty="0" err="1">
                <a:solidFill>
                  <a:schemeClr val="accent1">
                    <a:lumMod val="75000"/>
                  </a:schemeClr>
                </a:solidFill>
                <a:hlinkClick r:id="rId6">
                  <a:extLst>
                    <a:ext uri="{A12FA001-AC4F-418D-AE19-62706E023703}">
                      <ahyp:hlinkClr xmlns:ahyp="http://schemas.microsoft.com/office/drawing/2018/hyperlinkcolor" val="tx"/>
                    </a:ext>
                  </a:extLst>
                </a:hlinkClick>
              </a:rPr>
              <a:t>Negenman</a:t>
            </a:r>
            <a:r>
              <a:rPr lang="en-US" sz="800" dirty="0">
                <a:solidFill>
                  <a:schemeClr val="accent1">
                    <a:lumMod val="75000"/>
                  </a:schemeClr>
                </a:solidFill>
              </a:rPr>
              <a:t> on </a:t>
            </a:r>
            <a:r>
              <a:rPr lang="en-US" sz="800" dirty="0" err="1">
                <a:solidFill>
                  <a:schemeClr val="accent1">
                    <a:lumMod val="75000"/>
                  </a:schemeClr>
                </a:solidFill>
                <a:hlinkClick r:id="rId7">
                  <a:extLst>
                    <a:ext uri="{A12FA001-AC4F-418D-AE19-62706E023703}">
                      <ahyp:hlinkClr xmlns:ahyp="http://schemas.microsoft.com/office/drawing/2018/hyperlinkcolor" val="tx"/>
                    </a:ext>
                  </a:extLst>
                </a:hlinkClick>
              </a:rPr>
              <a:t>Unsplash</a:t>
            </a:r>
            <a:endParaRPr lang="en-US" sz="800" dirty="0">
              <a:solidFill>
                <a:schemeClr val="accent1">
                  <a:lumMod val="75000"/>
                </a:schemeClr>
              </a:solidFill>
            </a:endParaRPr>
          </a:p>
        </p:txBody>
      </p:sp>
      <p:pic>
        <p:nvPicPr>
          <p:cNvPr id="6" name="Recorded Sound">
            <a:hlinkClick r:id="" action="ppaction://media"/>
            <a:extLst>
              <a:ext uri="{FF2B5EF4-FFF2-40B4-BE49-F238E27FC236}">
                <a16:creationId xmlns:a16="http://schemas.microsoft.com/office/drawing/2014/main" id="{CA95DC94-B707-4DA5-A76C-E660C999A54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0000" y="360000"/>
            <a:ext cx="609600" cy="609600"/>
          </a:xfrm>
          <a:prstGeom prst="rect">
            <a:avLst/>
          </a:prstGeom>
        </p:spPr>
      </p:pic>
    </p:spTree>
    <p:extLst>
      <p:ext uri="{BB962C8B-B14F-4D97-AF65-F5344CB8AC3E}">
        <p14:creationId xmlns:p14="http://schemas.microsoft.com/office/powerpoint/2010/main" val="121586258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218" name="Picture 2" descr="man in blue and red floral shirt and black pants standing on gray concrete pavement during">
            <a:extLst>
              <a:ext uri="{FF2B5EF4-FFF2-40B4-BE49-F238E27FC236}">
                <a16:creationId xmlns:a16="http://schemas.microsoft.com/office/drawing/2014/main" id="{5DBBB890-7552-4478-B2EC-CEDBC6F48D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7" r="2" b="2"/>
          <a:stretch/>
        </p:blipFill>
        <p:spPr bwMode="auto">
          <a:xfrm>
            <a:off x="20" y="10"/>
            <a:ext cx="457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20AF817-283B-4E81-A91D-61B3B3AAC978}"/>
              </a:ext>
            </a:extLst>
          </p:cNvPr>
          <p:cNvSpPr>
            <a:spLocks noGrp="1"/>
          </p:cNvSpPr>
          <p:nvPr>
            <p:ph type="title"/>
          </p:nvPr>
        </p:nvSpPr>
        <p:spPr>
          <a:xfrm>
            <a:off x="5124206" y="516836"/>
            <a:ext cx="6339840" cy="1016690"/>
          </a:xfrm>
        </p:spPr>
        <p:txBody>
          <a:bodyPr>
            <a:normAutofit/>
          </a:bodyPr>
          <a:lstStyle/>
          <a:p>
            <a:r>
              <a:rPr lang="en-US" sz="6000" dirty="0">
                <a:solidFill>
                  <a:srgbClr val="FFFFFF"/>
                </a:solidFill>
              </a:rPr>
              <a:t>Goals</a:t>
            </a:r>
          </a:p>
        </p:txBody>
      </p:sp>
      <p:sp>
        <p:nvSpPr>
          <p:cNvPr id="73" name="Rectangle 72">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89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18FAD134-7C7B-47FC-AB75-4ADC200CCE44}"/>
              </a:ext>
            </a:extLst>
          </p:cNvPr>
          <p:cNvSpPr>
            <a:spLocks noGrp="1"/>
          </p:cNvSpPr>
          <p:nvPr>
            <p:ph idx="1"/>
          </p:nvPr>
        </p:nvSpPr>
        <p:spPr>
          <a:xfrm>
            <a:off x="5124205" y="1638300"/>
            <a:ext cx="7128555" cy="4250671"/>
          </a:xfrm>
        </p:spPr>
        <p:txBody>
          <a:bodyPr>
            <a:noAutofit/>
          </a:bodyPr>
          <a:lstStyle/>
          <a:p>
            <a:pPr rtl="0">
              <a:spcBef>
                <a:spcPts val="0"/>
              </a:spcBef>
              <a:spcAft>
                <a:spcPts val="1600"/>
              </a:spcAft>
            </a:pPr>
            <a:r>
              <a:rPr lang="en-US" sz="1800" b="1" i="0" u="none" strike="noStrike" dirty="0">
                <a:solidFill>
                  <a:srgbClr val="FFFFFF"/>
                </a:solidFill>
                <a:effectLst/>
              </a:rPr>
              <a:t>Ecological Goal (Phase I)</a:t>
            </a:r>
            <a:endParaRPr lang="en-US" sz="1800" b="0" dirty="0">
              <a:solidFill>
                <a:srgbClr val="FFFFFF"/>
              </a:solidFill>
              <a:effectLst/>
            </a:endParaRPr>
          </a:p>
          <a:p>
            <a:pPr rtl="0">
              <a:spcBef>
                <a:spcPts val="0"/>
              </a:spcBef>
              <a:spcAft>
                <a:spcPts val="1600"/>
              </a:spcAft>
            </a:pPr>
            <a:r>
              <a:rPr lang="en-US" sz="1800" b="0" i="0" u="none" strike="noStrike" dirty="0">
                <a:solidFill>
                  <a:srgbClr val="FFFFFF"/>
                </a:solidFill>
                <a:effectLst/>
              </a:rPr>
              <a:t>To reestablish :</a:t>
            </a:r>
            <a:endParaRPr lang="en-US" sz="1800" b="0" dirty="0">
              <a:solidFill>
                <a:srgbClr val="FFFFFF"/>
              </a:solidFill>
              <a:effectLst/>
            </a:endParaRPr>
          </a:p>
          <a:p>
            <a:pPr marL="669798" lvl="1" indent="-285750">
              <a:spcBef>
                <a:spcPts val="0"/>
              </a:spcBef>
              <a:spcAft>
                <a:spcPts val="1600"/>
              </a:spcAft>
              <a:buFont typeface="Arial" panose="020B0604020202020204" pitchFamily="34" charset="0"/>
              <a:buChar char="•"/>
            </a:pPr>
            <a:r>
              <a:rPr lang="en-US" sz="1600" b="0" i="0" u="none" strike="noStrike" dirty="0">
                <a:solidFill>
                  <a:srgbClr val="FFFFFF"/>
                </a:solidFill>
                <a:effectLst/>
              </a:rPr>
              <a:t>Natural physical processes such as variation of flow and sediment movement.</a:t>
            </a:r>
            <a:endParaRPr lang="en-US" sz="1600" b="0" dirty="0">
              <a:solidFill>
                <a:srgbClr val="FFFFFF"/>
              </a:solidFill>
              <a:effectLst/>
            </a:endParaRPr>
          </a:p>
          <a:p>
            <a:pPr marL="669798" lvl="1" indent="-285750">
              <a:spcBef>
                <a:spcPts val="0"/>
              </a:spcBef>
              <a:spcAft>
                <a:spcPts val="1600"/>
              </a:spcAft>
              <a:buFont typeface="Arial" panose="020B0604020202020204" pitchFamily="34" charset="0"/>
              <a:buChar char="•"/>
            </a:pPr>
            <a:r>
              <a:rPr lang="en-US" sz="1600" b="0" i="0" u="none" strike="noStrike" dirty="0">
                <a:solidFill>
                  <a:srgbClr val="FFFFFF"/>
                </a:solidFill>
                <a:effectLst/>
              </a:rPr>
              <a:t>Features such as sediment sizes and river shape</a:t>
            </a:r>
            <a:endParaRPr lang="en-US" sz="1600" b="0" dirty="0">
              <a:solidFill>
                <a:srgbClr val="FFFFFF"/>
              </a:solidFill>
              <a:effectLst/>
            </a:endParaRPr>
          </a:p>
          <a:p>
            <a:pPr marL="669798" lvl="1" indent="-285750">
              <a:spcBef>
                <a:spcPts val="0"/>
              </a:spcBef>
              <a:spcAft>
                <a:spcPts val="1600"/>
              </a:spcAft>
              <a:buFont typeface="Arial" panose="020B0604020202020204" pitchFamily="34" charset="0"/>
              <a:buChar char="•"/>
            </a:pPr>
            <a:r>
              <a:rPr lang="en-US" sz="1600" b="0" i="0" u="none" strike="noStrike" dirty="0">
                <a:solidFill>
                  <a:srgbClr val="FFFFFF"/>
                </a:solidFill>
                <a:effectLst/>
              </a:rPr>
              <a:t>Physical habitats of a river system including submerged, bank and floodplain areas.</a:t>
            </a:r>
            <a:endParaRPr lang="en-US" sz="1600" b="0" dirty="0">
              <a:solidFill>
                <a:srgbClr val="FFFFFF"/>
              </a:solidFill>
              <a:effectLst/>
            </a:endParaRPr>
          </a:p>
          <a:p>
            <a:pPr rtl="0">
              <a:spcBef>
                <a:spcPts val="0"/>
              </a:spcBef>
              <a:spcAft>
                <a:spcPts val="1600"/>
              </a:spcAft>
            </a:pPr>
            <a:r>
              <a:rPr lang="en-US" sz="1800" b="1" i="0" u="none" strike="noStrike" dirty="0">
                <a:solidFill>
                  <a:srgbClr val="FFFFFF"/>
                </a:solidFill>
                <a:effectLst/>
              </a:rPr>
              <a:t>Holistic Goal (All Phases)</a:t>
            </a:r>
            <a:endParaRPr lang="en-US" sz="1800" b="0" dirty="0">
              <a:solidFill>
                <a:srgbClr val="FFFFFF"/>
              </a:solidFill>
              <a:effectLst/>
            </a:endParaRPr>
          </a:p>
          <a:p>
            <a:pPr rtl="0">
              <a:spcBef>
                <a:spcPts val="0"/>
              </a:spcBef>
              <a:spcAft>
                <a:spcPts val="1600"/>
              </a:spcAft>
            </a:pPr>
            <a:r>
              <a:rPr lang="en-US" sz="1800" b="0" i="0" u="none" strike="noStrike" dirty="0">
                <a:solidFill>
                  <a:srgbClr val="FFFFFF"/>
                </a:solidFill>
                <a:effectLst/>
              </a:rPr>
              <a:t>To promote wellness for the citizens of Toledo City living within the river  by restoring their river and its ecological functions and to develop environmental consciousness leading towards a community-managed and sustainable river protection effort.</a:t>
            </a:r>
            <a:endParaRPr lang="en-US" sz="1800" b="0" dirty="0">
              <a:solidFill>
                <a:srgbClr val="FFFFFF"/>
              </a:solidFill>
              <a:effectLst/>
            </a:endParaRPr>
          </a:p>
          <a:p>
            <a:br>
              <a:rPr lang="en-US" sz="1800" b="0" dirty="0">
                <a:solidFill>
                  <a:srgbClr val="FFFFFF"/>
                </a:solidFill>
                <a:effectLst/>
              </a:rPr>
            </a:br>
            <a:br>
              <a:rPr lang="en-US" sz="1800" b="0" dirty="0">
                <a:solidFill>
                  <a:srgbClr val="FFFFFF"/>
                </a:solidFill>
                <a:effectLst/>
              </a:rPr>
            </a:br>
            <a:endParaRPr lang="en-US" sz="1800" dirty="0">
              <a:solidFill>
                <a:srgbClr val="FFFFFF"/>
              </a:solidFill>
            </a:endParaRPr>
          </a:p>
        </p:txBody>
      </p:sp>
      <p:sp>
        <p:nvSpPr>
          <p:cNvPr id="5" name="Slide Number Placeholder 4">
            <a:extLst>
              <a:ext uri="{FF2B5EF4-FFF2-40B4-BE49-F238E27FC236}">
                <a16:creationId xmlns:a16="http://schemas.microsoft.com/office/drawing/2014/main" id="{7A8F4EFB-31A7-4DF4-8941-FC1C30BCE89A}"/>
              </a:ext>
            </a:extLst>
          </p:cNvPr>
          <p:cNvSpPr>
            <a:spLocks noGrp="1"/>
          </p:cNvSpPr>
          <p:nvPr>
            <p:ph type="sldNum" sz="quarter" idx="12"/>
          </p:nvPr>
        </p:nvSpPr>
        <p:spPr>
          <a:xfrm>
            <a:off x="528668" y="6459785"/>
            <a:ext cx="1312025" cy="365125"/>
          </a:xfrm>
        </p:spPr>
        <p:txBody>
          <a:bodyPr>
            <a:normAutofit/>
          </a:bodyPr>
          <a:lstStyle/>
          <a:p>
            <a:pPr algn="l">
              <a:spcAft>
                <a:spcPts val="600"/>
              </a:spcAft>
            </a:pPr>
            <a:fld id="{9F909BAD-3646-402D-AC30-3DBF86AA0FCB}" type="slidenum">
              <a:rPr lang="en-PH" smtClean="0"/>
              <a:pPr algn="l">
                <a:spcAft>
                  <a:spcPts val="600"/>
                </a:spcAft>
              </a:pPr>
              <a:t>12</a:t>
            </a:fld>
            <a:endParaRPr lang="en-PH"/>
          </a:p>
        </p:txBody>
      </p:sp>
      <p:sp>
        <p:nvSpPr>
          <p:cNvPr id="4" name="Footer Placeholder 3">
            <a:extLst>
              <a:ext uri="{FF2B5EF4-FFF2-40B4-BE49-F238E27FC236}">
                <a16:creationId xmlns:a16="http://schemas.microsoft.com/office/drawing/2014/main" id="{C371D9D9-DA77-4A22-9D3E-5B6CE08977B9}"/>
              </a:ext>
            </a:extLst>
          </p:cNvPr>
          <p:cNvSpPr>
            <a:spLocks noGrp="1"/>
          </p:cNvSpPr>
          <p:nvPr>
            <p:ph type="ftr" sz="quarter" idx="11"/>
          </p:nvPr>
        </p:nvSpPr>
        <p:spPr>
          <a:xfrm>
            <a:off x="8037443" y="6459785"/>
            <a:ext cx="3554790" cy="365125"/>
          </a:xfrm>
        </p:spPr>
        <p:txBody>
          <a:bodyPr>
            <a:normAutofit/>
          </a:bodyPr>
          <a:lstStyle/>
          <a:p>
            <a:pPr algn="r">
              <a:spcAft>
                <a:spcPts val="600"/>
              </a:spcAft>
            </a:pPr>
            <a:r>
              <a:rPr lang="en-PH" dirty="0"/>
              <a:t>River Restoration plan</a:t>
            </a:r>
          </a:p>
        </p:txBody>
      </p:sp>
      <p:sp>
        <p:nvSpPr>
          <p:cNvPr id="10" name="TextBox 9">
            <a:extLst>
              <a:ext uri="{FF2B5EF4-FFF2-40B4-BE49-F238E27FC236}">
                <a16:creationId xmlns:a16="http://schemas.microsoft.com/office/drawing/2014/main" id="{3C76219A-36DB-4B9A-965A-CB9B328CD96D}"/>
              </a:ext>
            </a:extLst>
          </p:cNvPr>
          <p:cNvSpPr txBox="1"/>
          <p:nvPr/>
        </p:nvSpPr>
        <p:spPr>
          <a:xfrm>
            <a:off x="0" y="161426"/>
            <a:ext cx="2743361" cy="215444"/>
          </a:xfrm>
          <a:prstGeom prst="rect">
            <a:avLst/>
          </a:prstGeom>
          <a:noFill/>
        </p:spPr>
        <p:txBody>
          <a:bodyPr wrap="square">
            <a:spAutoFit/>
          </a:bodyPr>
          <a:lstStyle/>
          <a:p>
            <a:r>
              <a:rPr lang="en-US" sz="800" dirty="0">
                <a:solidFill>
                  <a:schemeClr val="accent1">
                    <a:lumMod val="75000"/>
                  </a:schemeClr>
                </a:solidFill>
              </a:rPr>
              <a:t>Photo by </a:t>
            </a:r>
            <a:r>
              <a:rPr lang="en-US" sz="800" dirty="0" err="1">
                <a:solidFill>
                  <a:schemeClr val="accent1">
                    <a:lumMod val="75000"/>
                  </a:schemeClr>
                </a:solidFill>
                <a:hlinkClick r:id="rId6">
                  <a:extLst>
                    <a:ext uri="{A12FA001-AC4F-418D-AE19-62706E023703}">
                      <ahyp:hlinkClr xmlns:ahyp="http://schemas.microsoft.com/office/drawing/2018/hyperlinkcolor" val="tx"/>
                    </a:ext>
                  </a:extLst>
                </a:hlinkClick>
              </a:rPr>
              <a:t>ThisisEngineering</a:t>
            </a:r>
            <a:r>
              <a:rPr lang="en-US" sz="800" dirty="0">
                <a:solidFill>
                  <a:schemeClr val="accent1">
                    <a:lumMod val="75000"/>
                  </a:schemeClr>
                </a:solidFill>
                <a:hlinkClick r:id="rId6">
                  <a:extLst>
                    <a:ext uri="{A12FA001-AC4F-418D-AE19-62706E023703}">
                      <ahyp:hlinkClr xmlns:ahyp="http://schemas.microsoft.com/office/drawing/2018/hyperlinkcolor" val="tx"/>
                    </a:ext>
                  </a:extLst>
                </a:hlinkClick>
              </a:rPr>
              <a:t> </a:t>
            </a:r>
            <a:r>
              <a:rPr lang="en-US" sz="800" dirty="0" err="1">
                <a:solidFill>
                  <a:schemeClr val="accent1">
                    <a:lumMod val="75000"/>
                  </a:schemeClr>
                </a:solidFill>
                <a:hlinkClick r:id="rId6">
                  <a:extLst>
                    <a:ext uri="{A12FA001-AC4F-418D-AE19-62706E023703}">
                      <ahyp:hlinkClr xmlns:ahyp="http://schemas.microsoft.com/office/drawing/2018/hyperlinkcolor" val="tx"/>
                    </a:ext>
                  </a:extLst>
                </a:hlinkClick>
              </a:rPr>
              <a:t>RAEng</a:t>
            </a:r>
            <a:r>
              <a:rPr lang="en-US" sz="800" dirty="0">
                <a:solidFill>
                  <a:schemeClr val="accent1">
                    <a:lumMod val="75000"/>
                  </a:schemeClr>
                </a:solidFill>
              </a:rPr>
              <a:t> on </a:t>
            </a:r>
            <a:r>
              <a:rPr lang="en-US" sz="800" dirty="0" err="1">
                <a:solidFill>
                  <a:schemeClr val="accent1">
                    <a:lumMod val="75000"/>
                  </a:schemeClr>
                </a:solidFill>
                <a:hlinkClick r:id="rId7">
                  <a:extLst>
                    <a:ext uri="{A12FA001-AC4F-418D-AE19-62706E023703}">
                      <ahyp:hlinkClr xmlns:ahyp="http://schemas.microsoft.com/office/drawing/2018/hyperlinkcolor" val="tx"/>
                    </a:ext>
                  </a:extLst>
                </a:hlinkClick>
              </a:rPr>
              <a:t>Unsplash</a:t>
            </a:r>
            <a:endParaRPr lang="en-US" sz="800" dirty="0">
              <a:solidFill>
                <a:schemeClr val="accent1">
                  <a:lumMod val="75000"/>
                </a:schemeClr>
              </a:solidFill>
            </a:endParaRPr>
          </a:p>
        </p:txBody>
      </p:sp>
      <p:pic>
        <p:nvPicPr>
          <p:cNvPr id="6" name="Recorded Sound">
            <a:hlinkClick r:id="" action="ppaction://media"/>
            <a:extLst>
              <a:ext uri="{FF2B5EF4-FFF2-40B4-BE49-F238E27FC236}">
                <a16:creationId xmlns:a16="http://schemas.microsoft.com/office/drawing/2014/main" id="{62469A5A-6B85-4F7C-B4E1-0A781BDD183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0000" y="360000"/>
            <a:ext cx="609600" cy="609600"/>
          </a:xfrm>
          <a:prstGeom prst="rect">
            <a:avLst/>
          </a:prstGeom>
        </p:spPr>
      </p:pic>
    </p:spTree>
    <p:extLst>
      <p:ext uri="{BB962C8B-B14F-4D97-AF65-F5344CB8AC3E}">
        <p14:creationId xmlns:p14="http://schemas.microsoft.com/office/powerpoint/2010/main" val="1042165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45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8203D-DA12-484B-950F-2231000C3F7C}"/>
              </a:ext>
            </a:extLst>
          </p:cNvPr>
          <p:cNvSpPr>
            <a:spLocks noGrp="1"/>
          </p:cNvSpPr>
          <p:nvPr>
            <p:ph type="title"/>
          </p:nvPr>
        </p:nvSpPr>
        <p:spPr>
          <a:xfrm>
            <a:off x="1097280" y="286603"/>
            <a:ext cx="10058400" cy="1450757"/>
          </a:xfrm>
        </p:spPr>
        <p:txBody>
          <a:bodyPr>
            <a:normAutofit/>
          </a:bodyPr>
          <a:lstStyle/>
          <a:p>
            <a:r>
              <a:rPr lang="en-US" dirty="0"/>
              <a:t>Objectives (Phase I-V)</a:t>
            </a:r>
          </a:p>
        </p:txBody>
      </p:sp>
      <p:pic>
        <p:nvPicPr>
          <p:cNvPr id="10244" name="Picture 4" descr="three girls holding each other hand walking towards brown soil">
            <a:extLst>
              <a:ext uri="{FF2B5EF4-FFF2-40B4-BE49-F238E27FC236}">
                <a16:creationId xmlns:a16="http://schemas.microsoft.com/office/drawing/2014/main" id="{401BB1D5-4ED4-4CEB-97D0-AA3E1B42F8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4" r="185" b="4"/>
          <a:stretch/>
        </p:blipFill>
        <p:spPr bwMode="auto">
          <a:xfrm>
            <a:off x="8215283" y="1839044"/>
            <a:ext cx="2997200" cy="2018370"/>
          </a:xfrm>
          <a:prstGeom prst="rect">
            <a:avLst/>
          </a:prstGeom>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8FC017C-89B6-47D9-A5FF-C51C3EB7910B}"/>
              </a:ext>
            </a:extLst>
          </p:cNvPr>
          <p:cNvSpPr>
            <a:spLocks noGrp="1"/>
          </p:cNvSpPr>
          <p:nvPr>
            <p:ph type="ftr" sz="quarter" idx="11"/>
          </p:nvPr>
        </p:nvSpPr>
        <p:spPr>
          <a:xfrm>
            <a:off x="3686185" y="6459785"/>
            <a:ext cx="4822804" cy="365125"/>
          </a:xfrm>
        </p:spPr>
        <p:txBody>
          <a:bodyPr>
            <a:normAutofit/>
          </a:bodyPr>
          <a:lstStyle/>
          <a:p>
            <a:pPr>
              <a:spcAft>
                <a:spcPts val="600"/>
              </a:spcAft>
            </a:pPr>
            <a:r>
              <a:rPr lang="en-PH"/>
              <a:t>River Restoration plan</a:t>
            </a:r>
          </a:p>
        </p:txBody>
      </p:sp>
      <p:sp>
        <p:nvSpPr>
          <p:cNvPr id="5" name="Slide Number Placeholder 4">
            <a:extLst>
              <a:ext uri="{FF2B5EF4-FFF2-40B4-BE49-F238E27FC236}">
                <a16:creationId xmlns:a16="http://schemas.microsoft.com/office/drawing/2014/main" id="{ED3150D9-079D-4765-9255-BD2604751573}"/>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smtClean="0"/>
              <a:pPr>
                <a:spcAft>
                  <a:spcPts val="600"/>
                </a:spcAft>
              </a:pPr>
              <a:t>13</a:t>
            </a:fld>
            <a:endParaRPr lang="en-PH"/>
          </a:p>
        </p:txBody>
      </p:sp>
      <p:graphicFrame>
        <p:nvGraphicFramePr>
          <p:cNvPr id="12" name="Content Placeholder 11">
            <a:extLst>
              <a:ext uri="{FF2B5EF4-FFF2-40B4-BE49-F238E27FC236}">
                <a16:creationId xmlns:a16="http://schemas.microsoft.com/office/drawing/2014/main" id="{E767CB02-40CB-4633-A3C6-87BB27322F58}"/>
              </a:ext>
            </a:extLst>
          </p:cNvPr>
          <p:cNvGraphicFramePr>
            <a:graphicFrameLocks noGrp="1"/>
          </p:cNvGraphicFramePr>
          <p:nvPr>
            <p:ph idx="1"/>
            <p:extLst>
              <p:ext uri="{D42A27DB-BD31-4B8C-83A1-F6EECF244321}">
                <p14:modId xmlns:p14="http://schemas.microsoft.com/office/powerpoint/2010/main" val="1117681627"/>
              </p:ext>
            </p:extLst>
          </p:nvPr>
        </p:nvGraphicFramePr>
        <p:xfrm>
          <a:off x="1097279" y="1845734"/>
          <a:ext cx="6967221" cy="432646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246" name="Picture 6" descr="man in blue polo shirt riding on red and black motorcycle during daytime">
            <a:extLst>
              <a:ext uri="{FF2B5EF4-FFF2-40B4-BE49-F238E27FC236}">
                <a16:creationId xmlns:a16="http://schemas.microsoft.com/office/drawing/2014/main" id="{7019D639-949D-4E9D-8C25-B0B4A8DD45F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15283" y="3965788"/>
            <a:ext cx="3042836" cy="20356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CE6BB72-BEF4-45E6-AF3E-04F80C369E00}"/>
              </a:ext>
            </a:extLst>
          </p:cNvPr>
          <p:cNvSpPr txBox="1"/>
          <p:nvPr/>
        </p:nvSpPr>
        <p:spPr>
          <a:xfrm>
            <a:off x="9133888" y="3588435"/>
            <a:ext cx="2124231" cy="215444"/>
          </a:xfrm>
          <a:prstGeom prst="rect">
            <a:avLst/>
          </a:prstGeom>
          <a:noFill/>
        </p:spPr>
        <p:txBody>
          <a:bodyPr wrap="square">
            <a:spAutoFit/>
          </a:bodyPr>
          <a:lstStyle/>
          <a:p>
            <a:pPr algn="r"/>
            <a:r>
              <a:rPr lang="en-US" sz="800" dirty="0">
                <a:solidFill>
                  <a:schemeClr val="accent1">
                    <a:lumMod val="75000"/>
                  </a:schemeClr>
                </a:solidFill>
              </a:rPr>
              <a:t>Photo by </a:t>
            </a:r>
            <a:r>
              <a:rPr lang="en-US" sz="800" dirty="0" err="1">
                <a:solidFill>
                  <a:schemeClr val="accent1">
                    <a:lumMod val="75000"/>
                  </a:schemeClr>
                </a:solidFill>
                <a:hlinkClick r:id="rId12">
                  <a:extLst>
                    <a:ext uri="{A12FA001-AC4F-418D-AE19-62706E023703}">
                      <ahyp:hlinkClr xmlns:ahyp="http://schemas.microsoft.com/office/drawing/2018/hyperlinkcolor" val="tx"/>
                    </a:ext>
                  </a:extLst>
                </a:hlinkClick>
              </a:rPr>
              <a:t>Charlein</a:t>
            </a:r>
            <a:r>
              <a:rPr lang="en-US" sz="800" dirty="0">
                <a:solidFill>
                  <a:schemeClr val="accent1">
                    <a:lumMod val="75000"/>
                  </a:schemeClr>
                </a:solidFill>
                <a:hlinkClick r:id="rId12">
                  <a:extLst>
                    <a:ext uri="{A12FA001-AC4F-418D-AE19-62706E023703}">
                      <ahyp:hlinkClr xmlns:ahyp="http://schemas.microsoft.com/office/drawing/2018/hyperlinkcolor" val="tx"/>
                    </a:ext>
                  </a:extLst>
                </a:hlinkClick>
              </a:rPr>
              <a:t> </a:t>
            </a:r>
            <a:r>
              <a:rPr lang="en-US" sz="800" dirty="0" err="1">
                <a:solidFill>
                  <a:schemeClr val="accent1">
                    <a:lumMod val="75000"/>
                  </a:schemeClr>
                </a:solidFill>
                <a:hlinkClick r:id="rId12">
                  <a:extLst>
                    <a:ext uri="{A12FA001-AC4F-418D-AE19-62706E023703}">
                      <ahyp:hlinkClr xmlns:ahyp="http://schemas.microsoft.com/office/drawing/2018/hyperlinkcolor" val="tx"/>
                    </a:ext>
                  </a:extLst>
                </a:hlinkClick>
              </a:rPr>
              <a:t>Gracia</a:t>
            </a:r>
            <a:r>
              <a:rPr lang="en-US" sz="800" dirty="0">
                <a:solidFill>
                  <a:schemeClr val="accent1">
                    <a:lumMod val="75000"/>
                  </a:schemeClr>
                </a:solidFill>
              </a:rPr>
              <a:t> on </a:t>
            </a:r>
            <a:r>
              <a:rPr lang="en-US" sz="800" dirty="0" err="1">
                <a:solidFill>
                  <a:schemeClr val="accent1">
                    <a:lumMod val="75000"/>
                  </a:schemeClr>
                </a:solidFill>
                <a:hlinkClick r:id="rId13">
                  <a:extLst>
                    <a:ext uri="{A12FA001-AC4F-418D-AE19-62706E023703}">
                      <ahyp:hlinkClr xmlns:ahyp="http://schemas.microsoft.com/office/drawing/2018/hyperlinkcolor" val="tx"/>
                    </a:ext>
                  </a:extLst>
                </a:hlinkClick>
              </a:rPr>
              <a:t>Unsplash</a:t>
            </a:r>
            <a:endParaRPr lang="en-US" sz="800" dirty="0">
              <a:solidFill>
                <a:schemeClr val="accent1">
                  <a:lumMod val="75000"/>
                </a:schemeClr>
              </a:solidFill>
            </a:endParaRPr>
          </a:p>
        </p:txBody>
      </p:sp>
      <p:sp>
        <p:nvSpPr>
          <p:cNvPr id="11" name="TextBox 10">
            <a:extLst>
              <a:ext uri="{FF2B5EF4-FFF2-40B4-BE49-F238E27FC236}">
                <a16:creationId xmlns:a16="http://schemas.microsoft.com/office/drawing/2014/main" id="{E252A39D-35D5-4D54-9F61-4F62F6282BCE}"/>
              </a:ext>
            </a:extLst>
          </p:cNvPr>
          <p:cNvSpPr txBox="1"/>
          <p:nvPr/>
        </p:nvSpPr>
        <p:spPr>
          <a:xfrm>
            <a:off x="8861172" y="5700821"/>
            <a:ext cx="2396947" cy="215444"/>
          </a:xfrm>
          <a:prstGeom prst="rect">
            <a:avLst/>
          </a:prstGeom>
          <a:noFill/>
        </p:spPr>
        <p:txBody>
          <a:bodyPr wrap="square">
            <a:spAutoFit/>
          </a:bodyPr>
          <a:lstStyle/>
          <a:p>
            <a:pPr algn="r"/>
            <a:r>
              <a:rPr lang="en-US" sz="800" dirty="0">
                <a:solidFill>
                  <a:schemeClr val="accent1">
                    <a:lumMod val="75000"/>
                  </a:schemeClr>
                </a:solidFill>
              </a:rPr>
              <a:t>Photo by </a:t>
            </a:r>
            <a:r>
              <a:rPr lang="en-US" sz="800" dirty="0" err="1">
                <a:solidFill>
                  <a:schemeClr val="accent1">
                    <a:lumMod val="75000"/>
                  </a:schemeClr>
                </a:solidFill>
                <a:hlinkClick r:id="rId14">
                  <a:extLst>
                    <a:ext uri="{A12FA001-AC4F-418D-AE19-62706E023703}">
                      <ahyp:hlinkClr xmlns:ahyp="http://schemas.microsoft.com/office/drawing/2018/hyperlinkcolor" val="tx"/>
                    </a:ext>
                  </a:extLst>
                </a:hlinkClick>
              </a:rPr>
              <a:t>Egor</a:t>
            </a:r>
            <a:r>
              <a:rPr lang="en-US" sz="800" dirty="0">
                <a:solidFill>
                  <a:schemeClr val="accent1">
                    <a:lumMod val="75000"/>
                  </a:schemeClr>
                </a:solidFill>
                <a:hlinkClick r:id="rId14">
                  <a:extLst>
                    <a:ext uri="{A12FA001-AC4F-418D-AE19-62706E023703}">
                      <ahyp:hlinkClr xmlns:ahyp="http://schemas.microsoft.com/office/drawing/2018/hyperlinkcolor" val="tx"/>
                    </a:ext>
                  </a:extLst>
                </a:hlinkClick>
              </a:rPr>
              <a:t> </a:t>
            </a:r>
            <a:r>
              <a:rPr lang="en-US" sz="800" dirty="0" err="1">
                <a:solidFill>
                  <a:schemeClr val="accent1">
                    <a:lumMod val="75000"/>
                  </a:schemeClr>
                </a:solidFill>
                <a:hlinkClick r:id="rId14">
                  <a:extLst>
                    <a:ext uri="{A12FA001-AC4F-418D-AE19-62706E023703}">
                      <ahyp:hlinkClr xmlns:ahyp="http://schemas.microsoft.com/office/drawing/2018/hyperlinkcolor" val="tx"/>
                    </a:ext>
                  </a:extLst>
                </a:hlinkClick>
              </a:rPr>
              <a:t>Myznik</a:t>
            </a:r>
            <a:r>
              <a:rPr lang="en-US" sz="800" dirty="0">
                <a:solidFill>
                  <a:schemeClr val="accent1">
                    <a:lumMod val="75000"/>
                  </a:schemeClr>
                </a:solidFill>
              </a:rPr>
              <a:t> on </a:t>
            </a:r>
            <a:r>
              <a:rPr lang="en-US" sz="800" dirty="0" err="1">
                <a:solidFill>
                  <a:schemeClr val="accent1">
                    <a:lumMod val="75000"/>
                  </a:schemeClr>
                </a:solidFill>
                <a:hlinkClick r:id="rId13">
                  <a:extLst>
                    <a:ext uri="{A12FA001-AC4F-418D-AE19-62706E023703}">
                      <ahyp:hlinkClr xmlns:ahyp="http://schemas.microsoft.com/office/drawing/2018/hyperlinkcolor" val="tx"/>
                    </a:ext>
                  </a:extLst>
                </a:hlinkClick>
              </a:rPr>
              <a:t>Unsplash</a:t>
            </a:r>
            <a:endParaRPr lang="en-US" sz="800" dirty="0">
              <a:solidFill>
                <a:schemeClr val="accent1">
                  <a:lumMod val="75000"/>
                </a:schemeClr>
              </a:solidFill>
            </a:endParaRPr>
          </a:p>
        </p:txBody>
      </p:sp>
      <p:pic>
        <p:nvPicPr>
          <p:cNvPr id="3" name="Recorded Sound">
            <a:hlinkClick r:id="" action="ppaction://media"/>
            <a:extLst>
              <a:ext uri="{FF2B5EF4-FFF2-40B4-BE49-F238E27FC236}">
                <a16:creationId xmlns:a16="http://schemas.microsoft.com/office/drawing/2014/main" id="{C7CD21AF-7EA8-458C-924A-49222A60FAA4}"/>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360000" y="360000"/>
            <a:ext cx="609600" cy="609600"/>
          </a:xfrm>
          <a:prstGeom prst="rect">
            <a:avLst/>
          </a:prstGeom>
        </p:spPr>
      </p:pic>
    </p:spTree>
    <p:extLst>
      <p:ext uri="{BB962C8B-B14F-4D97-AF65-F5344CB8AC3E}">
        <p14:creationId xmlns:p14="http://schemas.microsoft.com/office/powerpoint/2010/main" val="1354634753"/>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65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 name="Rectangle 135">
            <a:extLst>
              <a:ext uri="{FF2B5EF4-FFF2-40B4-BE49-F238E27FC236}">
                <a16:creationId xmlns:a16="http://schemas.microsoft.com/office/drawing/2014/main" id="{A459ADE6-39B5-4D2B-B804-9E7F4F18C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8" name="Rectangle 137">
            <a:extLst>
              <a:ext uri="{FF2B5EF4-FFF2-40B4-BE49-F238E27FC236}">
                <a16:creationId xmlns:a16="http://schemas.microsoft.com/office/drawing/2014/main" id="{7883968A-0790-403A-8861-3A61F1595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0" name="Straight Connector 139">
            <a:extLst>
              <a:ext uri="{FF2B5EF4-FFF2-40B4-BE49-F238E27FC236}">
                <a16:creationId xmlns:a16="http://schemas.microsoft.com/office/drawing/2014/main" id="{4E9A2888-251D-4ACC-9A39-8C65906F52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42" name="Rectangle 141">
            <a:extLst>
              <a:ext uri="{FF2B5EF4-FFF2-40B4-BE49-F238E27FC236}">
                <a16:creationId xmlns:a16="http://schemas.microsoft.com/office/drawing/2014/main" id="{F9567813-D7CB-4815-8D6F-28E3C9D5A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a:extLst>
              <a:ext uri="{FF2B5EF4-FFF2-40B4-BE49-F238E27FC236}">
                <a16:creationId xmlns:a16="http://schemas.microsoft.com/office/drawing/2014/main" id="{FA45F7C9-4421-4A23-B34E-99DE33301B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F0C89D5-0278-4404-B69F-192896F62EA8}"/>
              </a:ext>
            </a:extLst>
          </p:cNvPr>
          <p:cNvSpPr>
            <a:spLocks noGrp="1"/>
          </p:cNvSpPr>
          <p:nvPr>
            <p:ph type="title"/>
          </p:nvPr>
        </p:nvSpPr>
        <p:spPr>
          <a:xfrm>
            <a:off x="384350" y="142925"/>
            <a:ext cx="8243834" cy="1666501"/>
          </a:xfrm>
        </p:spPr>
        <p:txBody>
          <a:bodyPr vert="horz" lIns="91440" tIns="45720" rIns="91440" bIns="45720" rtlCol="0" anchor="b">
            <a:noAutofit/>
          </a:bodyPr>
          <a:lstStyle/>
          <a:p>
            <a:r>
              <a:rPr lang="en-US" sz="6000" dirty="0"/>
              <a:t>General Strategies</a:t>
            </a:r>
          </a:p>
        </p:txBody>
      </p:sp>
      <p:sp>
        <p:nvSpPr>
          <p:cNvPr id="6" name="Text Placeholder 5">
            <a:extLst>
              <a:ext uri="{FF2B5EF4-FFF2-40B4-BE49-F238E27FC236}">
                <a16:creationId xmlns:a16="http://schemas.microsoft.com/office/drawing/2014/main" id="{45C095E9-AFBA-4559-9FC6-192F23E5A828}"/>
              </a:ext>
            </a:extLst>
          </p:cNvPr>
          <p:cNvSpPr>
            <a:spLocks noGrp="1"/>
          </p:cNvSpPr>
          <p:nvPr>
            <p:ph type="body" sz="half" idx="2"/>
          </p:nvPr>
        </p:nvSpPr>
        <p:spPr>
          <a:xfrm>
            <a:off x="511450" y="2414137"/>
            <a:ext cx="6427517" cy="3652667"/>
          </a:xfrm>
        </p:spPr>
        <p:txBody>
          <a:bodyPr vert="horz" lIns="0" tIns="45720" rIns="0" bIns="45720" rtlCol="0">
            <a:noAutofit/>
          </a:bodyPr>
          <a:lstStyle/>
          <a:p>
            <a:r>
              <a:rPr lang="en-US" sz="2000" dirty="0"/>
              <a:t>Due to the extent of the damaged caused by sand and gravel extraction, construction of structures and other urban developments, the whole restoration project is subdivided into 5 different phases of action.</a:t>
            </a:r>
          </a:p>
          <a:p>
            <a:r>
              <a:rPr lang="en-US" sz="2000" dirty="0"/>
              <a:t>Each phase contains specific spatial and temporal  set of objectives encompassing the river’s physical, geological, chemical  attributes as well as its biotic factors expected to be done in a span of 10 years.</a:t>
            </a:r>
          </a:p>
          <a:p>
            <a:r>
              <a:rPr lang="en-US" sz="2000" dirty="0"/>
              <a:t>But for this specific restoration, the restorers will only deal with the 1st phase (the physical attributes) which is scheduled to be completed in the next  3 years (2021-2024). </a:t>
            </a:r>
          </a:p>
          <a:p>
            <a:br>
              <a:rPr lang="en-US" sz="2000" dirty="0"/>
            </a:br>
            <a:endParaRPr lang="en-US" sz="2000" dirty="0"/>
          </a:p>
          <a:p>
            <a:endParaRPr lang="en-US" sz="2000" dirty="0"/>
          </a:p>
        </p:txBody>
      </p:sp>
      <p:pic>
        <p:nvPicPr>
          <p:cNvPr id="9" name="Picture 4">
            <a:extLst>
              <a:ext uri="{FF2B5EF4-FFF2-40B4-BE49-F238E27FC236}">
                <a16:creationId xmlns:a16="http://schemas.microsoft.com/office/drawing/2014/main" id="{465C8523-FB88-4D54-A57C-EC5D83CE6DC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 t="2979" r="1" b="22219"/>
          <a:stretch/>
        </p:blipFill>
        <p:spPr bwMode="auto">
          <a:xfrm>
            <a:off x="7613443" y="10"/>
            <a:ext cx="4578557" cy="228599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52A13E5-1CBD-41C9-861A-B01733421EA0}"/>
              </a:ext>
            </a:extLst>
          </p:cNvPr>
          <p:cNvSpPr>
            <a:spLocks noGrp="1"/>
          </p:cNvSpPr>
          <p:nvPr>
            <p:ph type="ftr" sz="quarter" idx="11"/>
          </p:nvPr>
        </p:nvSpPr>
        <p:spPr>
          <a:xfrm>
            <a:off x="1089175" y="6459785"/>
            <a:ext cx="3757243" cy="365125"/>
          </a:xfrm>
        </p:spPr>
        <p:txBody>
          <a:bodyPr vert="horz" lIns="91440" tIns="45720" rIns="91440" bIns="45720" rtlCol="0" anchor="ctr">
            <a:normAutofit/>
          </a:bodyPr>
          <a:lstStyle/>
          <a:p>
            <a:pPr>
              <a:spcAft>
                <a:spcPts val="600"/>
              </a:spcAft>
            </a:pPr>
            <a:r>
              <a:rPr lang="en-US" kern="1200" cap="all" baseline="0">
                <a:solidFill>
                  <a:srgbClr val="FFFFFF"/>
                </a:solidFill>
                <a:latin typeface="+mn-lt"/>
                <a:ea typeface="+mn-ea"/>
                <a:cs typeface="+mn-cs"/>
              </a:rPr>
              <a:t>River Restoration plan</a:t>
            </a:r>
          </a:p>
        </p:txBody>
      </p:sp>
      <p:sp>
        <p:nvSpPr>
          <p:cNvPr id="146" name="Rectangle 145">
            <a:extLst>
              <a:ext uri="{FF2B5EF4-FFF2-40B4-BE49-F238E27FC236}">
                <a16:creationId xmlns:a16="http://schemas.microsoft.com/office/drawing/2014/main" id="{8663BE7B-183A-4877-ABFF-D6E34952F7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267" name="Picture 3">
            <a:extLst>
              <a:ext uri="{FF2B5EF4-FFF2-40B4-BE49-F238E27FC236}">
                <a16:creationId xmlns:a16="http://schemas.microsoft.com/office/drawing/2014/main" id="{8560B36D-0CEC-4482-BB8E-B74D287651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5889" r="-2" b="9335"/>
          <a:stretch/>
        </p:blipFill>
        <p:spPr bwMode="auto">
          <a:xfrm>
            <a:off x="7611903" y="4572000"/>
            <a:ext cx="4580097"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5125B6BC-E649-4273-99F1-380AACFB884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173" r="-2" b="2052"/>
          <a:stretch/>
        </p:blipFill>
        <p:spPr bwMode="auto">
          <a:xfrm>
            <a:off x="7611902" y="2318167"/>
            <a:ext cx="4580098" cy="2286000"/>
          </a:xfrm>
          <a:prstGeom prst="rect">
            <a:avLst/>
          </a:prstGeom>
          <a:noFill/>
          <a:extLst>
            <a:ext uri="{909E8E84-426E-40DD-AFC4-6F175D3DCCD1}">
              <a14:hiddenFill xmlns:a14="http://schemas.microsoft.com/office/drawing/2010/main">
                <a:solidFill>
                  <a:srgbClr val="FFFFFF"/>
                </a:solidFill>
              </a14:hiddenFill>
            </a:ext>
          </a:extLst>
        </p:spPr>
      </p:pic>
      <p:sp>
        <p:nvSpPr>
          <p:cNvPr id="148" name="Rectangle 147">
            <a:extLst>
              <a:ext uri="{FF2B5EF4-FFF2-40B4-BE49-F238E27FC236}">
                <a16:creationId xmlns:a16="http://schemas.microsoft.com/office/drawing/2014/main" id="{92AE8945-E314-4E55-8834-47A77D9CE3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226711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a:extLst>
              <a:ext uri="{FF2B5EF4-FFF2-40B4-BE49-F238E27FC236}">
                <a16:creationId xmlns:a16="http://schemas.microsoft.com/office/drawing/2014/main" id="{6AA6BA4F-F7B6-4A5C-93D4-4AB4E476D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4545792"/>
            <a:ext cx="464256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56D9DD24-FE18-4771-9F1C-A9A10C4CE7BD}"/>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a:spcAft>
                <a:spcPts val="600"/>
              </a:spcAft>
            </a:pPr>
            <a:fld id="{9F909BAD-3646-402D-AC30-3DBF86AA0FCB}" type="slidenum">
              <a:rPr lang="en-US" smtClean="0">
                <a:solidFill>
                  <a:srgbClr val="FFFFFF"/>
                </a:solidFill>
              </a:rPr>
              <a:pPr>
                <a:spcAft>
                  <a:spcPts val="600"/>
                </a:spcAft>
              </a:pPr>
              <a:t>14</a:t>
            </a:fld>
            <a:endParaRPr lang="en-US">
              <a:solidFill>
                <a:srgbClr val="FFFFFF"/>
              </a:solidFill>
            </a:endParaRPr>
          </a:p>
        </p:txBody>
      </p:sp>
      <p:sp>
        <p:nvSpPr>
          <p:cNvPr id="27" name="Text Placeholder 5">
            <a:extLst>
              <a:ext uri="{FF2B5EF4-FFF2-40B4-BE49-F238E27FC236}">
                <a16:creationId xmlns:a16="http://schemas.microsoft.com/office/drawing/2014/main" id="{83F84693-D5A7-469C-A3B4-BA568DA6FEFD}"/>
              </a:ext>
            </a:extLst>
          </p:cNvPr>
          <p:cNvSpPr txBox="1">
            <a:spLocks/>
          </p:cNvSpPr>
          <p:nvPr/>
        </p:nvSpPr>
        <p:spPr>
          <a:xfrm>
            <a:off x="516217" y="1720159"/>
            <a:ext cx="6427517" cy="659263"/>
          </a:xfrm>
          <a:prstGeom prst="rect">
            <a:avLst/>
          </a:prstGeom>
        </p:spPr>
        <p:txBody>
          <a:bodyPr vert="horz" lIns="0" tIns="45720" rIns="0" bIns="45720" rtlCol="0">
            <a:no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n-US" sz="2400" dirty="0"/>
              <a:t>&amp; the Reference Site</a:t>
            </a:r>
          </a:p>
        </p:txBody>
      </p:sp>
      <p:pic>
        <p:nvPicPr>
          <p:cNvPr id="8" name="14">
            <a:hlinkClick r:id="" action="ppaction://media"/>
            <a:extLst>
              <a:ext uri="{FF2B5EF4-FFF2-40B4-BE49-F238E27FC236}">
                <a16:creationId xmlns:a16="http://schemas.microsoft.com/office/drawing/2014/main" id="{DCF5ED56-B3EB-4693-B832-86F5AF224BA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0000" y="360000"/>
            <a:ext cx="609600" cy="609600"/>
          </a:xfrm>
          <a:prstGeom prst="rect">
            <a:avLst/>
          </a:prstGeom>
        </p:spPr>
      </p:pic>
    </p:spTree>
    <p:extLst>
      <p:ext uri="{BB962C8B-B14F-4D97-AF65-F5344CB8AC3E}">
        <p14:creationId xmlns:p14="http://schemas.microsoft.com/office/powerpoint/2010/main" val="12782137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9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73B90B8B-F76B-4130-8370-38033EEACB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D53C1A93-627B-424F-BD7B-C0BE5910D27C}"/>
              </a:ext>
            </a:extLst>
          </p:cNvPr>
          <p:cNvSpPr>
            <a:spLocks noGrp="1"/>
          </p:cNvSpPr>
          <p:nvPr>
            <p:ph type="title"/>
          </p:nvPr>
        </p:nvSpPr>
        <p:spPr>
          <a:xfrm>
            <a:off x="5144679" y="634946"/>
            <a:ext cx="6405063" cy="1450757"/>
          </a:xfrm>
        </p:spPr>
        <p:txBody>
          <a:bodyPr>
            <a:normAutofit/>
          </a:bodyPr>
          <a:lstStyle/>
          <a:p>
            <a:r>
              <a:rPr lang="en-US" dirty="0"/>
              <a:t>Reference Site</a:t>
            </a:r>
          </a:p>
        </p:txBody>
      </p:sp>
      <p:pic>
        <p:nvPicPr>
          <p:cNvPr id="12290" name="Picture 2">
            <a:extLst>
              <a:ext uri="{FF2B5EF4-FFF2-40B4-BE49-F238E27FC236}">
                <a16:creationId xmlns:a16="http://schemas.microsoft.com/office/drawing/2014/main" id="{5368A16A-F931-4FDD-95ED-16566D68D34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416" r="3" b="14465"/>
          <a:stretch/>
        </p:blipFill>
        <p:spPr bwMode="auto">
          <a:xfrm>
            <a:off x="633999" y="581098"/>
            <a:ext cx="4020297" cy="2476136"/>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Straight Connector 73">
            <a:extLst>
              <a:ext uri="{FF2B5EF4-FFF2-40B4-BE49-F238E27FC236}">
                <a16:creationId xmlns:a16="http://schemas.microsoft.com/office/drawing/2014/main" id="{C2D93264-3FF9-4175-A7FA-F927F0F77A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12291" name="Picture 3">
            <a:extLst>
              <a:ext uri="{FF2B5EF4-FFF2-40B4-BE49-F238E27FC236}">
                <a16:creationId xmlns:a16="http://schemas.microsoft.com/office/drawing/2014/main" id="{2BA850E0-FE15-4E6E-B2FB-E219075911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6707" b="31427"/>
          <a:stretch/>
        </p:blipFill>
        <p:spPr bwMode="auto">
          <a:xfrm>
            <a:off x="633999" y="3218101"/>
            <a:ext cx="4020296" cy="247613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1C512F5F-F243-4426-8266-9E27EB85985E}"/>
              </a:ext>
            </a:extLst>
          </p:cNvPr>
          <p:cNvSpPr>
            <a:spLocks noGrp="1"/>
          </p:cNvSpPr>
          <p:nvPr>
            <p:ph idx="1"/>
          </p:nvPr>
        </p:nvSpPr>
        <p:spPr>
          <a:xfrm>
            <a:off x="5144679" y="2198914"/>
            <a:ext cx="6405063" cy="3670180"/>
          </a:xfrm>
        </p:spPr>
        <p:txBody>
          <a:bodyPr>
            <a:normAutofit/>
          </a:bodyPr>
          <a:lstStyle/>
          <a:p>
            <a:r>
              <a:rPr lang="en-US" sz="1700" dirty="0"/>
              <a:t>The restorers used the upland portion of the rivers (</a:t>
            </a:r>
            <a:r>
              <a:rPr lang="en-US" sz="1700" dirty="0" err="1"/>
              <a:t>Ilag</a:t>
            </a:r>
            <a:r>
              <a:rPr lang="en-US" sz="1700" dirty="0"/>
              <a:t> and </a:t>
            </a:r>
            <a:r>
              <a:rPr lang="en-US" sz="1700" dirty="0" err="1"/>
              <a:t>Hinulawan</a:t>
            </a:r>
            <a:r>
              <a:rPr lang="en-US" sz="1700" dirty="0"/>
              <a:t> tributary rivers) as the reference site. </a:t>
            </a:r>
          </a:p>
          <a:p>
            <a:r>
              <a:rPr lang="en-US" sz="1700" dirty="0"/>
              <a:t>Also, researches of other rivers in Cebu, such as the Badian river  were also used to compare the status of the </a:t>
            </a:r>
            <a:r>
              <a:rPr lang="en-US" sz="1700" dirty="0" err="1"/>
              <a:t>Hinulawan</a:t>
            </a:r>
            <a:r>
              <a:rPr lang="en-US" sz="1700" dirty="0"/>
              <a:t> River as one of our measurement of success.</a:t>
            </a:r>
          </a:p>
          <a:p>
            <a:r>
              <a:rPr lang="en-US" sz="1700" dirty="0"/>
              <a:t>Badian River holds population of threatened endemic species including the endemic and restricted-rage, namely; Cebu Frill-wing, Black </a:t>
            </a:r>
            <a:r>
              <a:rPr lang="en-US" sz="1700" dirty="0" err="1"/>
              <a:t>Shama</a:t>
            </a:r>
            <a:r>
              <a:rPr lang="en-US" sz="1700" dirty="0"/>
              <a:t>, Cebu Hawk-owl, and Tube-nosed Fruit Bat. In 2016 the wildlife observed in the river can be classified into fifteen (15) groups of wildlife. A notable number of species came from Class Aves (26 species), Order </a:t>
            </a:r>
            <a:r>
              <a:rPr lang="en-US" sz="1700" dirty="0" err="1"/>
              <a:t>Lepideptera</a:t>
            </a:r>
            <a:r>
              <a:rPr lang="en-US" sz="1700" dirty="0"/>
              <a:t> (17 species), Class </a:t>
            </a:r>
            <a:r>
              <a:rPr lang="en-US" sz="1700" dirty="0" err="1"/>
              <a:t>Gastropoda</a:t>
            </a:r>
            <a:r>
              <a:rPr lang="en-US" sz="1700" dirty="0"/>
              <a:t> (16 species) and Order Odonata (10 species).</a:t>
            </a:r>
          </a:p>
          <a:p>
            <a:endParaRPr lang="en-US" sz="1700" dirty="0"/>
          </a:p>
          <a:p>
            <a:endParaRPr lang="en-US" sz="1700" dirty="0"/>
          </a:p>
        </p:txBody>
      </p:sp>
      <p:sp>
        <p:nvSpPr>
          <p:cNvPr id="76" name="Rectangle 75">
            <a:extLst>
              <a:ext uri="{FF2B5EF4-FFF2-40B4-BE49-F238E27FC236}">
                <a16:creationId xmlns:a16="http://schemas.microsoft.com/office/drawing/2014/main" id="{91C67939-3FD0-4B45-8AA4-9FE55C7EE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Rectangle 77">
            <a:extLst>
              <a:ext uri="{FF2B5EF4-FFF2-40B4-BE49-F238E27FC236}">
                <a16:creationId xmlns:a16="http://schemas.microsoft.com/office/drawing/2014/main" id="{0981A96A-A87C-4F87-845A-3B0A6529F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97472E4D-0298-4D1E-8133-A0EE695E405F}"/>
              </a:ext>
            </a:extLst>
          </p:cNvPr>
          <p:cNvSpPr>
            <a:spLocks noGrp="1"/>
          </p:cNvSpPr>
          <p:nvPr>
            <p:ph type="ftr" sz="quarter" idx="11"/>
          </p:nvPr>
        </p:nvSpPr>
        <p:spPr>
          <a:xfrm>
            <a:off x="3686185" y="6459785"/>
            <a:ext cx="4822804" cy="365125"/>
          </a:xfrm>
        </p:spPr>
        <p:txBody>
          <a:bodyPr>
            <a:normAutofit/>
          </a:bodyPr>
          <a:lstStyle/>
          <a:p>
            <a:pPr>
              <a:spcAft>
                <a:spcPts val="600"/>
              </a:spcAft>
            </a:pPr>
            <a:r>
              <a:rPr lang="en-PH"/>
              <a:t>River Restoration plan</a:t>
            </a:r>
          </a:p>
        </p:txBody>
      </p:sp>
      <p:sp>
        <p:nvSpPr>
          <p:cNvPr id="6" name="Slide Number Placeholder 5">
            <a:extLst>
              <a:ext uri="{FF2B5EF4-FFF2-40B4-BE49-F238E27FC236}">
                <a16:creationId xmlns:a16="http://schemas.microsoft.com/office/drawing/2014/main" id="{8F2D08B1-4437-48FE-AA5E-10CB54FD4E28}"/>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smtClean="0"/>
              <a:pPr>
                <a:spcAft>
                  <a:spcPts val="600"/>
                </a:spcAft>
              </a:pPr>
              <a:t>15</a:t>
            </a:fld>
            <a:endParaRPr lang="en-PH"/>
          </a:p>
        </p:txBody>
      </p:sp>
      <p:sp>
        <p:nvSpPr>
          <p:cNvPr id="16" name="TextBox 15">
            <a:extLst>
              <a:ext uri="{FF2B5EF4-FFF2-40B4-BE49-F238E27FC236}">
                <a16:creationId xmlns:a16="http://schemas.microsoft.com/office/drawing/2014/main" id="{CE42EB0F-5702-4764-BD9C-D3F13D8B1975}"/>
              </a:ext>
            </a:extLst>
          </p:cNvPr>
          <p:cNvSpPr txBox="1"/>
          <p:nvPr/>
        </p:nvSpPr>
        <p:spPr>
          <a:xfrm>
            <a:off x="3048000" y="3244334"/>
            <a:ext cx="6096000" cy="369332"/>
          </a:xfrm>
          <a:prstGeom prst="rect">
            <a:avLst/>
          </a:prstGeom>
          <a:noFill/>
        </p:spPr>
        <p:txBody>
          <a:bodyPr wrap="square">
            <a:spAutoFit/>
          </a:bodyPr>
          <a:lstStyle/>
          <a:p>
            <a:r>
              <a:rPr lang="en-US" b="0" dirty="0">
                <a:effectLst/>
              </a:rPr>
              <a:t> </a:t>
            </a:r>
            <a:endParaRPr lang="en-US" dirty="0"/>
          </a:p>
        </p:txBody>
      </p:sp>
      <p:pic>
        <p:nvPicPr>
          <p:cNvPr id="13" name="Slide 15">
            <a:hlinkClick r:id="" action="ppaction://media"/>
            <a:extLst>
              <a:ext uri="{FF2B5EF4-FFF2-40B4-BE49-F238E27FC236}">
                <a16:creationId xmlns:a16="http://schemas.microsoft.com/office/drawing/2014/main" id="{FD397A0C-F39A-498A-8AA1-C4DA1B733DB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44942" y="360000"/>
            <a:ext cx="609600" cy="609600"/>
          </a:xfrm>
          <a:prstGeom prst="rect">
            <a:avLst/>
          </a:prstGeom>
        </p:spPr>
      </p:pic>
    </p:spTree>
    <p:extLst>
      <p:ext uri="{BB962C8B-B14F-4D97-AF65-F5344CB8AC3E}">
        <p14:creationId xmlns:p14="http://schemas.microsoft.com/office/powerpoint/2010/main" val="3300794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745"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9"/>
        <p:cNvGrpSpPr/>
        <p:nvPr/>
      </p:nvGrpSpPr>
      <p:grpSpPr>
        <a:xfrm>
          <a:off x="0" y="0"/>
          <a:ext cx="0" cy="0"/>
          <a:chOff x="0" y="0"/>
          <a:chExt cx="0" cy="0"/>
        </a:xfrm>
      </p:grpSpPr>
      <p:sp>
        <p:nvSpPr>
          <p:cNvPr id="86" name="Rectangle 85">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 name="Rectangle 87">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0" name="Straight Connector 89">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2" name="Rectangle 91">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 name="Google Shape;200;p29"/>
          <p:cNvSpPr txBox="1">
            <a:spLocks noGrp="1"/>
          </p:cNvSpPr>
          <p:nvPr>
            <p:ph type="title"/>
          </p:nvPr>
        </p:nvSpPr>
        <p:spPr>
          <a:xfrm>
            <a:off x="632896" y="5548355"/>
            <a:ext cx="10058400" cy="822960"/>
          </a:xfrm>
          <a:prstGeom prst="rect">
            <a:avLst/>
          </a:prstGeom>
        </p:spPr>
        <p:txBody>
          <a:bodyPr spcFirstLastPara="1" vert="horz" lIns="91440" tIns="45720" rIns="91440" bIns="45720" rtlCol="0" anchor="b" anchorCtr="0">
            <a:noAutofit/>
          </a:bodyPr>
          <a:lstStyle/>
          <a:p>
            <a:pPr>
              <a:spcBef>
                <a:spcPct val="0"/>
              </a:spcBef>
            </a:pPr>
            <a:r>
              <a:rPr lang="en-US" sz="6000" dirty="0">
                <a:solidFill>
                  <a:srgbClr val="FFFFFF"/>
                </a:solidFill>
              </a:rPr>
              <a:t>Action Plan</a:t>
            </a:r>
          </a:p>
        </p:txBody>
      </p:sp>
      <p:sp>
        <p:nvSpPr>
          <p:cNvPr id="96" name="Rectangle 95">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1" name="Google Shape;201;p29"/>
          <p:cNvGraphicFramePr/>
          <p:nvPr>
            <p:extLst>
              <p:ext uri="{D42A27DB-BD31-4B8C-83A1-F6EECF244321}">
                <p14:modId xmlns:p14="http://schemas.microsoft.com/office/powerpoint/2010/main" val="1026474778"/>
              </p:ext>
            </p:extLst>
          </p:nvPr>
        </p:nvGraphicFramePr>
        <p:xfrm>
          <a:off x="633999" y="928083"/>
          <a:ext cx="10925105" cy="3195624"/>
        </p:xfrm>
        <a:graphic>
          <a:graphicData uri="http://schemas.openxmlformats.org/drawingml/2006/table">
            <a:tbl>
              <a:tblPr firstRow="1" bandRow="1">
                <a:tableStyleId>{3B4B98B0-60AC-42C2-AFA5-B58CD77FA1E5}</a:tableStyleId>
              </a:tblPr>
              <a:tblGrid>
                <a:gridCol w="1152532">
                  <a:extLst>
                    <a:ext uri="{9D8B030D-6E8A-4147-A177-3AD203B41FA5}">
                      <a16:colId xmlns:a16="http://schemas.microsoft.com/office/drawing/2014/main" val="20000"/>
                    </a:ext>
                  </a:extLst>
                </a:gridCol>
                <a:gridCol w="2816584">
                  <a:extLst>
                    <a:ext uri="{9D8B030D-6E8A-4147-A177-3AD203B41FA5}">
                      <a16:colId xmlns:a16="http://schemas.microsoft.com/office/drawing/2014/main" val="20001"/>
                    </a:ext>
                  </a:extLst>
                </a:gridCol>
                <a:gridCol w="2206112">
                  <a:extLst>
                    <a:ext uri="{9D8B030D-6E8A-4147-A177-3AD203B41FA5}">
                      <a16:colId xmlns:a16="http://schemas.microsoft.com/office/drawing/2014/main" val="20002"/>
                    </a:ext>
                  </a:extLst>
                </a:gridCol>
                <a:gridCol w="1225240">
                  <a:extLst>
                    <a:ext uri="{9D8B030D-6E8A-4147-A177-3AD203B41FA5}">
                      <a16:colId xmlns:a16="http://schemas.microsoft.com/office/drawing/2014/main" val="20003"/>
                    </a:ext>
                  </a:extLst>
                </a:gridCol>
                <a:gridCol w="1466685">
                  <a:extLst>
                    <a:ext uri="{9D8B030D-6E8A-4147-A177-3AD203B41FA5}">
                      <a16:colId xmlns:a16="http://schemas.microsoft.com/office/drawing/2014/main" val="20004"/>
                    </a:ext>
                  </a:extLst>
                </a:gridCol>
                <a:gridCol w="2057952">
                  <a:extLst>
                    <a:ext uri="{9D8B030D-6E8A-4147-A177-3AD203B41FA5}">
                      <a16:colId xmlns:a16="http://schemas.microsoft.com/office/drawing/2014/main" val="20005"/>
                    </a:ext>
                  </a:extLst>
                </a:gridCol>
              </a:tblGrid>
              <a:tr h="445810">
                <a:tc>
                  <a:txBody>
                    <a:bodyPr/>
                    <a:lstStyle/>
                    <a:p>
                      <a:pPr marL="0" lvl="0" indent="0" algn="l" rtl="0">
                        <a:spcBef>
                          <a:spcPts val="0"/>
                        </a:spcBef>
                        <a:spcAft>
                          <a:spcPts val="0"/>
                        </a:spcAft>
                        <a:buNone/>
                      </a:pPr>
                      <a:r>
                        <a:rPr lang="en" sz="900" b="1"/>
                        <a:t>River Restoration Measure</a:t>
                      </a:r>
                      <a:endParaRPr sz="900" b="1"/>
                    </a:p>
                  </a:txBody>
                  <a:tcPr marL="75404" marR="75404" marT="75404" marB="75404"/>
                </a:tc>
                <a:tc>
                  <a:txBody>
                    <a:bodyPr/>
                    <a:lstStyle/>
                    <a:p>
                      <a:pPr marL="0" lvl="0" indent="0" algn="l" rtl="0">
                        <a:spcBef>
                          <a:spcPts val="0"/>
                        </a:spcBef>
                        <a:spcAft>
                          <a:spcPts val="0"/>
                        </a:spcAft>
                        <a:buNone/>
                      </a:pPr>
                      <a:r>
                        <a:rPr lang="en" sz="900" b="1" dirty="0"/>
                        <a:t>Active Restoration</a:t>
                      </a:r>
                      <a:endParaRPr sz="900" b="1" dirty="0"/>
                    </a:p>
                  </a:txBody>
                  <a:tcPr marL="75404" marR="75404" marT="75404" marB="75404"/>
                </a:tc>
                <a:tc>
                  <a:txBody>
                    <a:bodyPr/>
                    <a:lstStyle/>
                    <a:p>
                      <a:pPr marL="0" lvl="0" indent="0" algn="l" rtl="0">
                        <a:spcBef>
                          <a:spcPts val="0"/>
                        </a:spcBef>
                        <a:spcAft>
                          <a:spcPts val="0"/>
                        </a:spcAft>
                        <a:buNone/>
                      </a:pPr>
                      <a:r>
                        <a:rPr lang="en" sz="900" b="1"/>
                        <a:t>Passive Restoration</a:t>
                      </a:r>
                      <a:endParaRPr sz="900" b="1"/>
                    </a:p>
                  </a:txBody>
                  <a:tcPr marL="75404" marR="75404" marT="75404" marB="75404"/>
                </a:tc>
                <a:tc>
                  <a:txBody>
                    <a:bodyPr/>
                    <a:lstStyle/>
                    <a:p>
                      <a:pPr marL="0" lvl="0" indent="0" algn="l" rtl="0">
                        <a:spcBef>
                          <a:spcPts val="0"/>
                        </a:spcBef>
                        <a:spcAft>
                          <a:spcPts val="0"/>
                        </a:spcAft>
                        <a:buNone/>
                      </a:pPr>
                      <a:r>
                        <a:rPr lang="en" sz="900" b="1"/>
                        <a:t>Responsible Entity</a:t>
                      </a:r>
                      <a:endParaRPr sz="900" b="1"/>
                    </a:p>
                  </a:txBody>
                  <a:tcPr marL="75404" marR="75404" marT="75404" marB="75404"/>
                </a:tc>
                <a:tc>
                  <a:txBody>
                    <a:bodyPr/>
                    <a:lstStyle/>
                    <a:p>
                      <a:pPr marL="0" lvl="0" indent="0" algn="l" rtl="0">
                        <a:spcBef>
                          <a:spcPts val="0"/>
                        </a:spcBef>
                        <a:spcAft>
                          <a:spcPts val="0"/>
                        </a:spcAft>
                        <a:buNone/>
                      </a:pPr>
                      <a:r>
                        <a:rPr lang="en" sz="900"/>
                        <a:t>Output</a:t>
                      </a:r>
                      <a:endParaRPr sz="600" b="1"/>
                    </a:p>
                  </a:txBody>
                  <a:tcPr marL="75404" marR="75404" marT="75404" marB="75404"/>
                </a:tc>
                <a:tc>
                  <a:txBody>
                    <a:bodyPr/>
                    <a:lstStyle/>
                    <a:p>
                      <a:pPr marL="0" lvl="0" indent="0" algn="l" rtl="0">
                        <a:spcBef>
                          <a:spcPts val="0"/>
                        </a:spcBef>
                        <a:spcAft>
                          <a:spcPts val="0"/>
                        </a:spcAft>
                        <a:buNone/>
                      </a:pPr>
                      <a:r>
                        <a:rPr lang="en" sz="900"/>
                        <a:t>Outcome</a:t>
                      </a:r>
                      <a:endParaRPr sz="600" b="1"/>
                    </a:p>
                  </a:txBody>
                  <a:tcPr marL="75404" marR="75404" marT="75404" marB="75404"/>
                </a:tc>
                <a:extLst>
                  <a:ext uri="{0D108BD9-81ED-4DB2-BD59-A6C34878D82A}">
                    <a16:rowId xmlns:a16="http://schemas.microsoft.com/office/drawing/2014/main" val="10000"/>
                  </a:ext>
                </a:extLst>
              </a:tr>
              <a:tr h="1235995">
                <a:tc>
                  <a:txBody>
                    <a:bodyPr/>
                    <a:lstStyle/>
                    <a:p>
                      <a:pPr marL="0" lvl="0" indent="0" algn="l" rtl="0">
                        <a:spcBef>
                          <a:spcPts val="0"/>
                        </a:spcBef>
                        <a:spcAft>
                          <a:spcPts val="0"/>
                        </a:spcAft>
                        <a:buNone/>
                      </a:pPr>
                      <a:r>
                        <a:rPr lang="en" sz="900" dirty="0"/>
                        <a:t>Catchment management</a:t>
                      </a:r>
                      <a:endParaRPr sz="900" dirty="0"/>
                    </a:p>
                  </a:txBody>
                  <a:tcPr marL="75404" marR="75404" marT="75404" marB="75404"/>
                </a:tc>
                <a:tc>
                  <a:txBody>
                    <a:bodyPr/>
                    <a:lstStyle/>
                    <a:p>
                      <a:pPr marL="0" lvl="0" indent="0" algn="l" rtl="0">
                        <a:spcBef>
                          <a:spcPts val="0"/>
                        </a:spcBef>
                        <a:spcAft>
                          <a:spcPts val="0"/>
                        </a:spcAft>
                        <a:buNone/>
                      </a:pPr>
                      <a:r>
                        <a:rPr lang="en" sz="900" dirty="0"/>
                        <a:t>Earthworks to create natural levees</a:t>
                      </a:r>
                      <a:endParaRPr sz="900" dirty="0"/>
                    </a:p>
                    <a:p>
                      <a:pPr marL="0" lvl="0" indent="0" algn="l" rtl="0">
                        <a:spcBef>
                          <a:spcPts val="0"/>
                        </a:spcBef>
                        <a:spcAft>
                          <a:spcPts val="0"/>
                        </a:spcAft>
                        <a:buNone/>
                      </a:pPr>
                      <a:endParaRPr sz="900" dirty="0"/>
                    </a:p>
                    <a:p>
                      <a:pPr marL="0" lvl="0" indent="0" algn="l" rtl="0">
                        <a:spcBef>
                          <a:spcPts val="0"/>
                        </a:spcBef>
                        <a:spcAft>
                          <a:spcPts val="0"/>
                        </a:spcAft>
                        <a:buNone/>
                      </a:pPr>
                      <a:r>
                        <a:rPr lang="en" sz="900" dirty="0"/>
                        <a:t>Massive plantation of different native plant and tree species to protect the river banks</a:t>
                      </a:r>
                      <a:endParaRPr sz="900" dirty="0"/>
                    </a:p>
                    <a:p>
                      <a:pPr marL="0" lvl="0" indent="0" algn="l" rtl="0">
                        <a:spcBef>
                          <a:spcPts val="0"/>
                        </a:spcBef>
                        <a:spcAft>
                          <a:spcPts val="0"/>
                        </a:spcAft>
                        <a:buNone/>
                      </a:pPr>
                      <a:endParaRPr sz="900" dirty="0"/>
                    </a:p>
                    <a:p>
                      <a:pPr marL="0" lvl="0" indent="0" algn="l" rtl="0">
                        <a:spcBef>
                          <a:spcPts val="0"/>
                        </a:spcBef>
                        <a:spcAft>
                          <a:spcPts val="0"/>
                        </a:spcAft>
                        <a:buNone/>
                      </a:pPr>
                      <a:r>
                        <a:rPr lang="en" sz="900" dirty="0"/>
                        <a:t>Selective construction of concrete flood control infrastructures to the densely populated areas near riverside</a:t>
                      </a:r>
                      <a:endParaRPr sz="900" dirty="0"/>
                    </a:p>
                  </a:txBody>
                  <a:tcPr marL="75404" marR="75404" marT="75404" marB="75404"/>
                </a:tc>
                <a:tc rowSpan="2">
                  <a:txBody>
                    <a:bodyPr/>
                    <a:lstStyle/>
                    <a:p>
                      <a:pPr marL="0" lvl="0" indent="0" algn="l" rtl="0">
                        <a:spcBef>
                          <a:spcPts val="0"/>
                        </a:spcBef>
                        <a:spcAft>
                          <a:spcPts val="0"/>
                        </a:spcAft>
                        <a:buNone/>
                      </a:pPr>
                      <a:r>
                        <a:rPr lang="en" sz="900"/>
                        <a:t>Revise and Improve Development plans  of the City Government (CLUP, FLUP DRRM)</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Strict imposition of the Provincial Memorandum to stop all forms of sand and gravel quarrying in the Rivers</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Constant implementation of Monitoring and evaluation including all stakeholders and community members</a:t>
                      </a:r>
                      <a:endParaRPr sz="900"/>
                    </a:p>
                  </a:txBody>
                  <a:tcPr marL="75404" marR="75404" marT="75404" marB="75404" anchor="ctr"/>
                </a:tc>
                <a:tc rowSpan="2">
                  <a:txBody>
                    <a:bodyPr/>
                    <a:lstStyle/>
                    <a:p>
                      <a:pPr marL="0" lvl="0" indent="0" algn="l" rtl="0">
                        <a:spcBef>
                          <a:spcPts val="0"/>
                        </a:spcBef>
                        <a:spcAft>
                          <a:spcPts val="0"/>
                        </a:spcAft>
                        <a:buNone/>
                      </a:pPr>
                      <a:r>
                        <a:rPr lang="en" sz="900"/>
                        <a:t>City Government, Barangay officials, residents, CSOs NGOs, Business Contractors formerly extracted sand and Gravel in the area</a:t>
                      </a:r>
                      <a:endParaRPr sz="900"/>
                    </a:p>
                    <a:p>
                      <a:pPr marL="0" lvl="0" indent="0" algn="l" rtl="0">
                        <a:spcBef>
                          <a:spcPts val="0"/>
                        </a:spcBef>
                        <a:spcAft>
                          <a:spcPts val="0"/>
                        </a:spcAft>
                        <a:buNone/>
                      </a:pPr>
                      <a:r>
                        <a:rPr lang="en" sz="900"/>
                        <a:t> </a:t>
                      </a:r>
                      <a:endParaRPr sz="900"/>
                    </a:p>
                  </a:txBody>
                  <a:tcPr marL="75404" marR="75404" marT="75404" marB="75404"/>
                </a:tc>
                <a:tc>
                  <a:txBody>
                    <a:bodyPr/>
                    <a:lstStyle/>
                    <a:p>
                      <a:pPr marL="0" lvl="0" indent="0" algn="l" rtl="0">
                        <a:spcBef>
                          <a:spcPts val="0"/>
                        </a:spcBef>
                        <a:spcAft>
                          <a:spcPts val="0"/>
                        </a:spcAft>
                        <a:buNone/>
                      </a:pPr>
                      <a:r>
                        <a:rPr lang="en" sz="900"/>
                        <a:t>Number of Bamboos and Native Trees are planted within riverbanks of site 1</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Length of river banks upheaved and strengthened</a:t>
                      </a:r>
                      <a:endParaRPr sz="900"/>
                    </a:p>
                  </a:txBody>
                  <a:tcPr marL="75404" marR="75404" marT="75404" marB="75404"/>
                </a:tc>
                <a:tc>
                  <a:txBody>
                    <a:bodyPr/>
                    <a:lstStyle/>
                    <a:p>
                      <a:pPr marL="0" lvl="0" indent="0" algn="l" rtl="0">
                        <a:spcBef>
                          <a:spcPts val="0"/>
                        </a:spcBef>
                        <a:spcAft>
                          <a:spcPts val="0"/>
                        </a:spcAft>
                        <a:buNone/>
                      </a:pPr>
                      <a:r>
                        <a:rPr lang="en" sz="900"/>
                        <a:t>Reduction of soil erosion cases in the riverbanks of site 1</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Elimination of all forms of sand and gravel quarrying in the pilot site</a:t>
                      </a:r>
                      <a:endParaRPr sz="900"/>
                    </a:p>
                  </a:txBody>
                  <a:tcPr marL="75404" marR="75404" marT="75404" marB="75404"/>
                </a:tc>
                <a:extLst>
                  <a:ext uri="{0D108BD9-81ED-4DB2-BD59-A6C34878D82A}">
                    <a16:rowId xmlns:a16="http://schemas.microsoft.com/office/drawing/2014/main" val="10001"/>
                  </a:ext>
                </a:extLst>
              </a:tr>
              <a:tr h="1367692">
                <a:tc>
                  <a:txBody>
                    <a:bodyPr/>
                    <a:lstStyle/>
                    <a:p>
                      <a:pPr marL="0" lvl="0" indent="0" algn="l" rtl="0">
                        <a:spcBef>
                          <a:spcPts val="0"/>
                        </a:spcBef>
                        <a:spcAft>
                          <a:spcPts val="0"/>
                        </a:spcAft>
                        <a:buNone/>
                      </a:pPr>
                      <a:r>
                        <a:rPr lang="en" sz="900"/>
                        <a:t>Flow modification</a:t>
                      </a:r>
                      <a:endParaRPr sz="900"/>
                    </a:p>
                  </a:txBody>
                  <a:tcPr marL="75404" marR="75404" marT="75404" marB="75404"/>
                </a:tc>
                <a:tc>
                  <a:txBody>
                    <a:bodyPr/>
                    <a:lstStyle/>
                    <a:p>
                      <a:pPr marL="0" lvl="0" indent="0" algn="l" rtl="0">
                        <a:spcBef>
                          <a:spcPts val="0"/>
                        </a:spcBef>
                        <a:spcAft>
                          <a:spcPts val="0"/>
                        </a:spcAft>
                        <a:buNone/>
                      </a:pPr>
                      <a:r>
                        <a:rPr lang="en" sz="900"/>
                        <a:t>Delineate zones of the river (Stream, River Bank, Riparian zone etc.)</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Installation of water level measuring measurement (Indigenous/Manual and High-Tech specialized sensors)</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Conduct conservative dredging to specific sites of the river basin</a:t>
                      </a:r>
                      <a:endParaRPr sz="900"/>
                    </a:p>
                  </a:txBody>
                  <a:tcPr marL="75404" marR="75404" marT="75404" marB="75404"/>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sz="900"/>
                        <a:t>Fully delineated river zones in Site 1</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Length of riverbed dredged</a:t>
                      </a:r>
                      <a:endParaRPr sz="900"/>
                    </a:p>
                    <a:p>
                      <a:pPr marL="0" lvl="0" indent="0" algn="l" rtl="0">
                        <a:spcBef>
                          <a:spcPts val="0"/>
                        </a:spcBef>
                        <a:spcAft>
                          <a:spcPts val="0"/>
                        </a:spcAft>
                        <a:buNone/>
                      </a:pPr>
                      <a:endParaRPr sz="900"/>
                    </a:p>
                    <a:p>
                      <a:pPr marL="0" lvl="0" indent="0" algn="l" rtl="0">
                        <a:spcBef>
                          <a:spcPts val="0"/>
                        </a:spcBef>
                        <a:spcAft>
                          <a:spcPts val="0"/>
                        </a:spcAft>
                        <a:buNone/>
                      </a:pPr>
                      <a:r>
                        <a:rPr lang="en" sz="900"/>
                        <a:t>Number of water monitoring devices installed</a:t>
                      </a:r>
                      <a:endParaRPr sz="900"/>
                    </a:p>
                  </a:txBody>
                  <a:tcPr marL="75404" marR="75404" marT="75404" marB="75404"/>
                </a:tc>
                <a:tc>
                  <a:txBody>
                    <a:bodyPr/>
                    <a:lstStyle/>
                    <a:p>
                      <a:pPr marL="0" lvl="0" indent="0" algn="l" rtl="0">
                        <a:spcBef>
                          <a:spcPts val="0"/>
                        </a:spcBef>
                        <a:spcAft>
                          <a:spcPts val="0"/>
                        </a:spcAft>
                        <a:buNone/>
                      </a:pPr>
                      <a:r>
                        <a:rPr lang="en" sz="900" dirty="0"/>
                        <a:t>Reduction of flooding cases in nearby settlements and agricultural area</a:t>
                      </a:r>
                      <a:endParaRPr sz="900" dirty="0"/>
                    </a:p>
                    <a:p>
                      <a:pPr marL="0" lvl="0" indent="0" algn="l" rtl="0">
                        <a:spcBef>
                          <a:spcPts val="0"/>
                        </a:spcBef>
                        <a:spcAft>
                          <a:spcPts val="0"/>
                        </a:spcAft>
                        <a:buNone/>
                      </a:pPr>
                      <a:endParaRPr sz="900" dirty="0"/>
                    </a:p>
                    <a:p>
                      <a:pPr marL="0" lvl="0" indent="0" algn="l" rtl="0">
                        <a:spcBef>
                          <a:spcPts val="0"/>
                        </a:spcBef>
                        <a:spcAft>
                          <a:spcPts val="0"/>
                        </a:spcAft>
                        <a:buNone/>
                      </a:pPr>
                      <a:r>
                        <a:rPr lang="en" sz="900" dirty="0"/>
                        <a:t>Increased capacity of the Community to prepare and respond to any inundation incidences</a:t>
                      </a:r>
                      <a:endParaRPr sz="900" dirty="0"/>
                    </a:p>
                  </a:txBody>
                  <a:tcPr marL="75404" marR="75404" marT="75404" marB="75404"/>
                </a:tc>
                <a:extLst>
                  <a:ext uri="{0D108BD9-81ED-4DB2-BD59-A6C34878D82A}">
                    <a16:rowId xmlns:a16="http://schemas.microsoft.com/office/drawing/2014/main" val="10002"/>
                  </a:ext>
                </a:extLst>
              </a:tr>
            </a:tbl>
          </a:graphicData>
        </a:graphic>
      </p:graphicFrame>
      <p:sp>
        <p:nvSpPr>
          <p:cNvPr id="21" name="Google Shape;200;p29">
            <a:extLst>
              <a:ext uri="{FF2B5EF4-FFF2-40B4-BE49-F238E27FC236}">
                <a16:creationId xmlns:a16="http://schemas.microsoft.com/office/drawing/2014/main" id="{EE9E9231-1510-4A00-AC50-B5F11D7D0162}"/>
              </a:ext>
            </a:extLst>
          </p:cNvPr>
          <p:cNvSpPr txBox="1">
            <a:spLocks/>
          </p:cNvSpPr>
          <p:nvPr/>
        </p:nvSpPr>
        <p:spPr>
          <a:xfrm>
            <a:off x="632896" y="72126"/>
            <a:ext cx="10058400" cy="822960"/>
          </a:xfrm>
          <a:prstGeom prst="rect">
            <a:avLst/>
          </a:prstGeom>
        </p:spPr>
        <p:txBody>
          <a:bodyPr spcFirstLastPara="1" vert="horz" wrap="square" lIns="91440" tIns="45720" rIns="91440" bIns="45720" rtlCol="0" anchor="b" anchorCtr="0">
            <a:normAutofit/>
          </a:bodyPr>
          <a:lstStyle>
            <a:lvl1pPr lvl="0" algn="l" defTabSz="914400" rtl="0" eaLnBrk="1" latinLnBrk="0" hangingPunct="1">
              <a:lnSpc>
                <a:spcPct val="85000"/>
              </a:lnSpc>
              <a:spcBef>
                <a:spcPts val="0"/>
              </a:spcBef>
              <a:spcAft>
                <a:spcPts val="0"/>
              </a:spcAft>
              <a:buClr>
                <a:schemeClr val="dk2"/>
              </a:buClr>
              <a:buSzPts val="2600"/>
              <a:buNone/>
              <a:defRPr sz="3467" kern="1200" spc="-50" baseline="0">
                <a:solidFill>
                  <a:schemeClr val="dk2"/>
                </a:solidFill>
                <a:latin typeface="+mj-lt"/>
                <a:ea typeface="+mj-ea"/>
                <a:cs typeface="+mj-cs"/>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pPr>
              <a:spcBef>
                <a:spcPct val="0"/>
              </a:spcBef>
            </a:pPr>
            <a:r>
              <a:rPr lang="en-US" sz="3600" dirty="0">
                <a:solidFill>
                  <a:schemeClr val="accent2">
                    <a:lumMod val="75000"/>
                  </a:schemeClr>
                </a:solidFill>
              </a:rPr>
              <a:t>Phase I</a:t>
            </a:r>
          </a:p>
        </p:txBody>
      </p:sp>
      <p:pic>
        <p:nvPicPr>
          <p:cNvPr id="2" name="16">
            <a:hlinkClick r:id="" action="ppaction://media"/>
            <a:extLst>
              <a:ext uri="{FF2B5EF4-FFF2-40B4-BE49-F238E27FC236}">
                <a16:creationId xmlns:a16="http://schemas.microsoft.com/office/drawing/2014/main" id="{0192748C-9BC2-4B3C-8B3F-826DAF08D03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54304" y="5571507"/>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05"/>
        <p:cNvGrpSpPr/>
        <p:nvPr/>
      </p:nvGrpSpPr>
      <p:grpSpPr>
        <a:xfrm>
          <a:off x="0" y="0"/>
          <a:ext cx="0" cy="0"/>
          <a:chOff x="0" y="0"/>
          <a:chExt cx="0" cy="0"/>
        </a:xfrm>
      </p:grpSpPr>
      <p:sp>
        <p:nvSpPr>
          <p:cNvPr id="155" name="Rectangle 15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 name="Rectangle 15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9" name="Straight Connector 15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1" name="Rectangle 160">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Google Shape;206;p30"/>
          <p:cNvSpPr txBox="1">
            <a:spLocks noGrp="1"/>
          </p:cNvSpPr>
          <p:nvPr>
            <p:ph type="title"/>
          </p:nvPr>
        </p:nvSpPr>
        <p:spPr>
          <a:xfrm>
            <a:off x="633999" y="4550229"/>
            <a:ext cx="10909073" cy="1057655"/>
          </a:xfrm>
          <a:prstGeom prst="rect">
            <a:avLst/>
          </a:prstGeom>
        </p:spPr>
        <p:txBody>
          <a:bodyPr spcFirstLastPara="1" vert="horz" lIns="91440" tIns="45720" rIns="91440" bIns="45720" rtlCol="0" anchor="b" anchorCtr="0">
            <a:normAutofit/>
          </a:bodyPr>
          <a:lstStyle/>
          <a:p>
            <a:pPr>
              <a:spcBef>
                <a:spcPct val="0"/>
              </a:spcBef>
            </a:pPr>
            <a:r>
              <a:rPr lang="en-US" sz="3600" dirty="0">
                <a:solidFill>
                  <a:schemeClr val="tx1">
                    <a:lumMod val="85000"/>
                    <a:lumOff val="15000"/>
                  </a:schemeClr>
                </a:solidFill>
              </a:rPr>
              <a:t>Phase II (Replication)</a:t>
            </a:r>
          </a:p>
        </p:txBody>
      </p:sp>
      <p:cxnSp>
        <p:nvCxnSpPr>
          <p:cNvPr id="163" name="Straight Connector 162">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 name="Rectangle 166">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07" name="Google Shape;207;p30"/>
          <p:cNvGraphicFramePr/>
          <p:nvPr>
            <p:extLst>
              <p:ext uri="{D42A27DB-BD31-4B8C-83A1-F6EECF244321}">
                <p14:modId xmlns:p14="http://schemas.microsoft.com/office/powerpoint/2010/main" val="3190964191"/>
              </p:ext>
            </p:extLst>
          </p:nvPr>
        </p:nvGraphicFramePr>
        <p:xfrm>
          <a:off x="679221" y="640080"/>
          <a:ext cx="10828937" cy="4135120"/>
        </p:xfrm>
        <a:graphic>
          <a:graphicData uri="http://schemas.openxmlformats.org/drawingml/2006/table">
            <a:tbl>
              <a:tblPr firstRow="1" bandRow="1">
                <a:tableStyleId>{3B4B98B0-60AC-42C2-AFA5-B58CD77FA1E5}</a:tableStyleId>
              </a:tblPr>
              <a:tblGrid>
                <a:gridCol w="1177989">
                  <a:extLst>
                    <a:ext uri="{9D8B030D-6E8A-4147-A177-3AD203B41FA5}">
                      <a16:colId xmlns:a16="http://schemas.microsoft.com/office/drawing/2014/main" val="20000"/>
                    </a:ext>
                  </a:extLst>
                </a:gridCol>
                <a:gridCol w="3016774">
                  <a:extLst>
                    <a:ext uri="{9D8B030D-6E8A-4147-A177-3AD203B41FA5}">
                      <a16:colId xmlns:a16="http://schemas.microsoft.com/office/drawing/2014/main" val="20001"/>
                    </a:ext>
                  </a:extLst>
                </a:gridCol>
                <a:gridCol w="1337254">
                  <a:extLst>
                    <a:ext uri="{9D8B030D-6E8A-4147-A177-3AD203B41FA5}">
                      <a16:colId xmlns:a16="http://schemas.microsoft.com/office/drawing/2014/main" val="20002"/>
                    </a:ext>
                  </a:extLst>
                </a:gridCol>
                <a:gridCol w="1366638">
                  <a:extLst>
                    <a:ext uri="{9D8B030D-6E8A-4147-A177-3AD203B41FA5}">
                      <a16:colId xmlns:a16="http://schemas.microsoft.com/office/drawing/2014/main" val="20003"/>
                    </a:ext>
                  </a:extLst>
                </a:gridCol>
                <a:gridCol w="1778012">
                  <a:extLst>
                    <a:ext uri="{9D8B030D-6E8A-4147-A177-3AD203B41FA5}">
                      <a16:colId xmlns:a16="http://schemas.microsoft.com/office/drawing/2014/main" val="20004"/>
                    </a:ext>
                  </a:extLst>
                </a:gridCol>
                <a:gridCol w="2152270">
                  <a:extLst>
                    <a:ext uri="{9D8B030D-6E8A-4147-A177-3AD203B41FA5}">
                      <a16:colId xmlns:a16="http://schemas.microsoft.com/office/drawing/2014/main" val="20005"/>
                    </a:ext>
                  </a:extLst>
                </a:gridCol>
              </a:tblGrid>
              <a:tr h="753555">
                <a:tc>
                  <a:txBody>
                    <a:bodyPr/>
                    <a:lstStyle/>
                    <a:p>
                      <a:pPr marL="0" lvl="0" indent="0" algn="l" rtl="0">
                        <a:spcBef>
                          <a:spcPts val="0"/>
                        </a:spcBef>
                        <a:spcAft>
                          <a:spcPts val="0"/>
                        </a:spcAft>
                        <a:buNone/>
                      </a:pPr>
                      <a:r>
                        <a:rPr lang="en" sz="1000" b="1"/>
                        <a:t>River Restoration Measure</a:t>
                      </a:r>
                      <a:endParaRPr sz="1000" b="1"/>
                    </a:p>
                  </a:txBody>
                  <a:tcPr marL="87754" marR="87754" marT="87754" marB="87754"/>
                </a:tc>
                <a:tc>
                  <a:txBody>
                    <a:bodyPr/>
                    <a:lstStyle/>
                    <a:p>
                      <a:pPr marL="0" lvl="0" indent="0" algn="l" rtl="0">
                        <a:spcBef>
                          <a:spcPts val="0"/>
                        </a:spcBef>
                        <a:spcAft>
                          <a:spcPts val="0"/>
                        </a:spcAft>
                        <a:buNone/>
                      </a:pPr>
                      <a:r>
                        <a:rPr lang="en" sz="1000" b="1"/>
                        <a:t>Active Restoration</a:t>
                      </a:r>
                      <a:endParaRPr sz="1000" b="1"/>
                    </a:p>
                    <a:p>
                      <a:pPr marL="0" lvl="0" indent="0" algn="l" rtl="0">
                        <a:spcBef>
                          <a:spcPts val="0"/>
                        </a:spcBef>
                        <a:spcAft>
                          <a:spcPts val="0"/>
                        </a:spcAft>
                        <a:buNone/>
                      </a:pPr>
                      <a:r>
                        <a:rPr lang="en" sz="1000" b="1"/>
                        <a:t>(to 7 other extraction sites)</a:t>
                      </a:r>
                      <a:endParaRPr sz="1000" b="1"/>
                    </a:p>
                  </a:txBody>
                  <a:tcPr marL="87754" marR="87754" marT="87754" marB="87754"/>
                </a:tc>
                <a:tc>
                  <a:txBody>
                    <a:bodyPr/>
                    <a:lstStyle/>
                    <a:p>
                      <a:pPr marL="0" lvl="0" indent="0" algn="l" rtl="0">
                        <a:spcBef>
                          <a:spcPts val="0"/>
                        </a:spcBef>
                        <a:spcAft>
                          <a:spcPts val="0"/>
                        </a:spcAft>
                        <a:buNone/>
                      </a:pPr>
                      <a:r>
                        <a:rPr lang="en" sz="1000" b="1"/>
                        <a:t>Passive Restoration</a:t>
                      </a:r>
                      <a:endParaRPr sz="1000" b="1"/>
                    </a:p>
                  </a:txBody>
                  <a:tcPr marL="87754" marR="87754" marT="87754" marB="87754"/>
                </a:tc>
                <a:tc>
                  <a:txBody>
                    <a:bodyPr/>
                    <a:lstStyle/>
                    <a:p>
                      <a:pPr marL="0" lvl="0" indent="0" algn="l" rtl="0">
                        <a:spcBef>
                          <a:spcPts val="0"/>
                        </a:spcBef>
                        <a:spcAft>
                          <a:spcPts val="0"/>
                        </a:spcAft>
                        <a:buNone/>
                      </a:pPr>
                      <a:r>
                        <a:rPr lang="en" sz="1000" b="1"/>
                        <a:t>Responsible Entity</a:t>
                      </a:r>
                      <a:endParaRPr sz="1000" b="1"/>
                    </a:p>
                  </a:txBody>
                  <a:tcPr marL="87754" marR="87754" marT="87754" marB="87754"/>
                </a:tc>
                <a:tc>
                  <a:txBody>
                    <a:bodyPr/>
                    <a:lstStyle/>
                    <a:p>
                      <a:pPr marL="0" lvl="0" indent="0" algn="l" rtl="0">
                        <a:spcBef>
                          <a:spcPts val="0"/>
                        </a:spcBef>
                        <a:spcAft>
                          <a:spcPts val="0"/>
                        </a:spcAft>
                        <a:buNone/>
                      </a:pPr>
                      <a:r>
                        <a:rPr lang="en" sz="1000"/>
                        <a:t>Output</a:t>
                      </a:r>
                      <a:endParaRPr sz="600" b="1"/>
                    </a:p>
                  </a:txBody>
                  <a:tcPr marL="87754" marR="87754" marT="87754" marB="87754"/>
                </a:tc>
                <a:tc>
                  <a:txBody>
                    <a:bodyPr/>
                    <a:lstStyle/>
                    <a:p>
                      <a:pPr marL="0" lvl="0" indent="0" algn="l" rtl="0">
                        <a:spcBef>
                          <a:spcPts val="0"/>
                        </a:spcBef>
                        <a:spcAft>
                          <a:spcPts val="0"/>
                        </a:spcAft>
                        <a:buNone/>
                      </a:pPr>
                      <a:r>
                        <a:rPr lang="en" sz="1000"/>
                        <a:t>Outcome</a:t>
                      </a:r>
                      <a:endParaRPr sz="600" b="1"/>
                    </a:p>
                  </a:txBody>
                  <a:tcPr marL="87754" marR="87754" marT="87754" marB="87754"/>
                </a:tc>
                <a:extLst>
                  <a:ext uri="{0D108BD9-81ED-4DB2-BD59-A6C34878D82A}">
                    <a16:rowId xmlns:a16="http://schemas.microsoft.com/office/drawing/2014/main" val="10000"/>
                  </a:ext>
                </a:extLst>
              </a:tr>
              <a:tr h="1605580">
                <a:tc>
                  <a:txBody>
                    <a:bodyPr/>
                    <a:lstStyle/>
                    <a:p>
                      <a:pPr marL="0" lvl="0" indent="0" algn="l" rtl="0">
                        <a:spcBef>
                          <a:spcPts val="0"/>
                        </a:spcBef>
                        <a:spcAft>
                          <a:spcPts val="0"/>
                        </a:spcAft>
                        <a:buNone/>
                      </a:pPr>
                      <a:r>
                        <a:rPr lang="en" sz="1000" dirty="0"/>
                        <a:t>Catchment management</a:t>
                      </a:r>
                      <a:endParaRPr sz="1000" dirty="0"/>
                    </a:p>
                  </a:txBody>
                  <a:tcPr marL="87754" marR="87754" marT="87754" marB="87754"/>
                </a:tc>
                <a:tc>
                  <a:txBody>
                    <a:bodyPr/>
                    <a:lstStyle/>
                    <a:p>
                      <a:pPr marL="0" lvl="0" indent="0" algn="l" rtl="0">
                        <a:spcBef>
                          <a:spcPts val="0"/>
                        </a:spcBef>
                        <a:spcAft>
                          <a:spcPts val="0"/>
                        </a:spcAft>
                        <a:buNone/>
                      </a:pPr>
                      <a:r>
                        <a:rPr lang="en" sz="1000" dirty="0"/>
                        <a:t>Earthworks to create natural levees</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Massive plantation of different native plant and tree species to protect the river banks</a:t>
                      </a:r>
                      <a:endParaRPr sz="1000" dirty="0"/>
                    </a:p>
                    <a:p>
                      <a:pPr marL="0" lvl="0" indent="0" algn="l" rtl="0">
                        <a:spcBef>
                          <a:spcPts val="0"/>
                        </a:spcBef>
                        <a:spcAft>
                          <a:spcPts val="0"/>
                        </a:spcAft>
                        <a:buNone/>
                      </a:pPr>
                      <a:endParaRPr sz="1000" kern="1200" dirty="0">
                        <a:solidFill>
                          <a:schemeClr val="tx1"/>
                        </a:solidFill>
                      </a:endParaRPr>
                    </a:p>
                    <a:p>
                      <a:pPr marL="0" lvl="0" indent="0" algn="l" rtl="0">
                        <a:spcBef>
                          <a:spcPts val="0"/>
                        </a:spcBef>
                        <a:spcAft>
                          <a:spcPts val="0"/>
                        </a:spcAft>
                        <a:buNone/>
                      </a:pPr>
                      <a:r>
                        <a:rPr lang="en" sz="1000" dirty="0"/>
                        <a:t>Selective construction of concrete flood control infrastructures to the densely populated areas near riverside</a:t>
                      </a:r>
                      <a:endParaRPr sz="1000" dirty="0"/>
                    </a:p>
                  </a:txBody>
                  <a:tcPr marL="87754" marR="87754" marT="87754" marB="87754"/>
                </a:tc>
                <a:tc rowSpan="2">
                  <a:txBody>
                    <a:bodyPr/>
                    <a:lstStyle/>
                    <a:p>
                      <a:pPr marL="0" lvl="0" indent="0" algn="l" rtl="0">
                        <a:spcBef>
                          <a:spcPts val="0"/>
                        </a:spcBef>
                        <a:spcAft>
                          <a:spcPts val="0"/>
                        </a:spcAft>
                        <a:buNone/>
                      </a:pPr>
                      <a:r>
                        <a:rPr lang="en" sz="1000"/>
                        <a:t>Modify the restoration activities based on the learnings from Phase I</a:t>
                      </a:r>
                      <a:endParaRPr sz="1000"/>
                    </a:p>
                  </a:txBody>
                  <a:tcPr marL="87754" marR="87754" marT="87754" marB="87754" anchor="ctr"/>
                </a:tc>
                <a:tc rowSpan="2">
                  <a:txBody>
                    <a:bodyPr/>
                    <a:lstStyle/>
                    <a:p>
                      <a:pPr marL="0" lvl="0" indent="0" algn="l" rtl="0">
                        <a:spcBef>
                          <a:spcPts val="0"/>
                        </a:spcBef>
                        <a:spcAft>
                          <a:spcPts val="0"/>
                        </a:spcAft>
                        <a:buNone/>
                      </a:pPr>
                      <a:r>
                        <a:rPr lang="en" sz="1000"/>
                        <a:t>City Government, Barangay officials, residents, CSOs NGOs, Business Contractors formerly extracted sand and Gravel in the area</a:t>
                      </a:r>
                      <a:endParaRPr sz="1000"/>
                    </a:p>
                    <a:p>
                      <a:pPr marL="0" lvl="0" indent="0" algn="l" rtl="0">
                        <a:spcBef>
                          <a:spcPts val="0"/>
                        </a:spcBef>
                        <a:spcAft>
                          <a:spcPts val="0"/>
                        </a:spcAft>
                        <a:buNone/>
                      </a:pPr>
                      <a:r>
                        <a:rPr lang="en" sz="1000"/>
                        <a:t> </a:t>
                      </a:r>
                      <a:endParaRPr sz="1000"/>
                    </a:p>
                  </a:txBody>
                  <a:tcPr marL="87754" marR="87754" marT="87754" marB="87754"/>
                </a:tc>
                <a:tc>
                  <a:txBody>
                    <a:bodyPr/>
                    <a:lstStyle/>
                    <a:p>
                      <a:pPr marL="0" lvl="0" indent="0" algn="l" rtl="0">
                        <a:spcBef>
                          <a:spcPts val="0"/>
                        </a:spcBef>
                        <a:spcAft>
                          <a:spcPts val="0"/>
                        </a:spcAft>
                        <a:buNone/>
                      </a:pPr>
                      <a:r>
                        <a:rPr lang="en" sz="1000"/>
                        <a:t>Number of Bamboos and Native Trees are planted within riverbanks of other 7 sites</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Length of river banks upheaved and strengthened</a:t>
                      </a:r>
                      <a:endParaRPr sz="1000"/>
                    </a:p>
                  </a:txBody>
                  <a:tcPr marL="87754" marR="87754" marT="87754" marB="87754"/>
                </a:tc>
                <a:tc>
                  <a:txBody>
                    <a:bodyPr/>
                    <a:lstStyle/>
                    <a:p>
                      <a:pPr marL="0" lvl="0" indent="0" algn="l" rtl="0">
                        <a:spcBef>
                          <a:spcPts val="0"/>
                        </a:spcBef>
                        <a:spcAft>
                          <a:spcPts val="0"/>
                        </a:spcAft>
                        <a:buNone/>
                      </a:pPr>
                      <a:r>
                        <a:rPr lang="en" sz="1000"/>
                        <a:t>Reduction of soil erosion cases in the riverbanks to other 7 sites</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Elimination of all forms of sand and gravel quarrying in the pilot site</a:t>
                      </a:r>
                      <a:endParaRPr sz="1000"/>
                    </a:p>
                  </a:txBody>
                  <a:tcPr marL="87754" marR="87754" marT="87754" marB="87754"/>
                </a:tc>
                <a:extLst>
                  <a:ext uri="{0D108BD9-81ED-4DB2-BD59-A6C34878D82A}">
                    <a16:rowId xmlns:a16="http://schemas.microsoft.com/office/drawing/2014/main" val="10001"/>
                  </a:ext>
                </a:extLst>
              </a:tr>
              <a:tr h="1775985">
                <a:tc>
                  <a:txBody>
                    <a:bodyPr/>
                    <a:lstStyle/>
                    <a:p>
                      <a:pPr marL="0" lvl="0" indent="0" algn="l" rtl="0">
                        <a:spcBef>
                          <a:spcPts val="0"/>
                        </a:spcBef>
                        <a:spcAft>
                          <a:spcPts val="0"/>
                        </a:spcAft>
                        <a:buNone/>
                      </a:pPr>
                      <a:r>
                        <a:rPr lang="en" sz="1000" dirty="0"/>
                        <a:t>Flow modification</a:t>
                      </a:r>
                      <a:endParaRPr sz="1000" dirty="0"/>
                    </a:p>
                  </a:txBody>
                  <a:tcPr marL="87754" marR="87754" marT="87754" marB="87754"/>
                </a:tc>
                <a:tc>
                  <a:txBody>
                    <a:bodyPr/>
                    <a:lstStyle/>
                    <a:p>
                      <a:pPr marL="0" lvl="0" indent="0" algn="l" rtl="0">
                        <a:spcBef>
                          <a:spcPts val="0"/>
                        </a:spcBef>
                        <a:spcAft>
                          <a:spcPts val="0"/>
                        </a:spcAft>
                        <a:buNone/>
                      </a:pPr>
                      <a:r>
                        <a:rPr lang="en" sz="1000" dirty="0"/>
                        <a:t>Delineate zones of the river (Stream, River Bank, Riparian zone etc.)</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Installation of water level measuring measurement (Indigenous/Manual and High-Tech specialized sensors)</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Conduct conservative dredging to specific sites of the river basin</a:t>
                      </a:r>
                      <a:endParaRPr sz="1000" dirty="0"/>
                    </a:p>
                  </a:txBody>
                  <a:tcPr marL="87754" marR="87754" marT="87754" marB="87754"/>
                </a:tc>
                <a:tc vMerge="1">
                  <a:txBody>
                    <a:bodyPr/>
                    <a:lstStyle/>
                    <a:p>
                      <a:endParaRPr lang="en-US"/>
                    </a:p>
                  </a:txBody>
                  <a:tcPr/>
                </a:tc>
                <a:tc vMerge="1">
                  <a:txBody>
                    <a:bodyPr/>
                    <a:lstStyle/>
                    <a:p>
                      <a:endParaRPr lang="en-US"/>
                    </a:p>
                  </a:txBody>
                  <a:tcPr/>
                </a:tc>
                <a:tc>
                  <a:txBody>
                    <a:bodyPr/>
                    <a:lstStyle/>
                    <a:p>
                      <a:pPr marL="0" lvl="0" indent="0" algn="l" rtl="0">
                        <a:spcBef>
                          <a:spcPts val="0"/>
                        </a:spcBef>
                        <a:spcAft>
                          <a:spcPts val="0"/>
                        </a:spcAft>
                        <a:buNone/>
                      </a:pPr>
                      <a:r>
                        <a:rPr lang="en" sz="1000"/>
                        <a:t>Fully delineated river zones in the other 7 sites</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Length of riverbed dredged</a:t>
                      </a:r>
                      <a:endParaRPr sz="1000"/>
                    </a:p>
                    <a:p>
                      <a:pPr marL="0" lvl="0" indent="0" algn="l" rtl="0">
                        <a:spcBef>
                          <a:spcPts val="0"/>
                        </a:spcBef>
                        <a:spcAft>
                          <a:spcPts val="0"/>
                        </a:spcAft>
                        <a:buNone/>
                      </a:pPr>
                      <a:endParaRPr sz="1000"/>
                    </a:p>
                    <a:p>
                      <a:pPr marL="0" lvl="0" indent="0" algn="l" rtl="0">
                        <a:spcBef>
                          <a:spcPts val="0"/>
                        </a:spcBef>
                        <a:spcAft>
                          <a:spcPts val="0"/>
                        </a:spcAft>
                        <a:buNone/>
                      </a:pPr>
                      <a:r>
                        <a:rPr lang="en" sz="1000"/>
                        <a:t>Number of water monitoring devices installed</a:t>
                      </a:r>
                      <a:endParaRPr sz="1000"/>
                    </a:p>
                  </a:txBody>
                  <a:tcPr marL="87754" marR="87754" marT="87754" marB="87754"/>
                </a:tc>
                <a:tc>
                  <a:txBody>
                    <a:bodyPr/>
                    <a:lstStyle/>
                    <a:p>
                      <a:pPr marL="0" lvl="0" indent="0" algn="l" rtl="0">
                        <a:spcBef>
                          <a:spcPts val="0"/>
                        </a:spcBef>
                        <a:spcAft>
                          <a:spcPts val="0"/>
                        </a:spcAft>
                        <a:buNone/>
                      </a:pPr>
                      <a:r>
                        <a:rPr lang="en" sz="1000" dirty="0"/>
                        <a:t>Reduction of flooding cases in nearby settlements and agricultural area</a:t>
                      </a:r>
                      <a:endParaRPr sz="1000" dirty="0"/>
                    </a:p>
                    <a:p>
                      <a:pPr marL="0" lvl="0" indent="0" algn="l" rtl="0">
                        <a:spcBef>
                          <a:spcPts val="0"/>
                        </a:spcBef>
                        <a:spcAft>
                          <a:spcPts val="0"/>
                        </a:spcAft>
                        <a:buNone/>
                      </a:pPr>
                      <a:endParaRPr sz="1000" dirty="0"/>
                    </a:p>
                    <a:p>
                      <a:pPr marL="0" lvl="0" indent="0" algn="l" rtl="0">
                        <a:spcBef>
                          <a:spcPts val="0"/>
                        </a:spcBef>
                        <a:spcAft>
                          <a:spcPts val="0"/>
                        </a:spcAft>
                        <a:buNone/>
                      </a:pPr>
                      <a:r>
                        <a:rPr lang="en" sz="1000" dirty="0"/>
                        <a:t>Increased capacity of the Community to prepare and respond to any inundation incidences</a:t>
                      </a:r>
                      <a:endParaRPr sz="1000" dirty="0"/>
                    </a:p>
                  </a:txBody>
                  <a:tcPr marL="87754" marR="87754" marT="87754" marB="87754"/>
                </a:tc>
                <a:extLst>
                  <a:ext uri="{0D108BD9-81ED-4DB2-BD59-A6C34878D82A}">
                    <a16:rowId xmlns:a16="http://schemas.microsoft.com/office/drawing/2014/main" val="10002"/>
                  </a:ext>
                </a:extLst>
              </a:tr>
            </a:tbl>
          </a:graphicData>
        </a:graphic>
      </p:graphicFrame>
      <p:pic>
        <p:nvPicPr>
          <p:cNvPr id="2" name="17">
            <a:hlinkClick r:id="" action="ppaction://media"/>
            <a:extLst>
              <a:ext uri="{FF2B5EF4-FFF2-40B4-BE49-F238E27FC236}">
                <a16:creationId xmlns:a16="http://schemas.microsoft.com/office/drawing/2014/main" id="{C1B15DC2-6066-4495-BF68-67D366BDE7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56264" y="5568696"/>
            <a:ext cx="609600" cy="6096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0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p:nvSpPr>
          <p:cNvPr id="90" name="Rectangle 8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4" name="Straight Connector 9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96" name="Rectangle 9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Google Shape;212;p31"/>
          <p:cNvSpPr txBox="1">
            <a:spLocks noGrp="1"/>
          </p:cNvSpPr>
          <p:nvPr>
            <p:ph type="title"/>
          </p:nvPr>
        </p:nvSpPr>
        <p:spPr>
          <a:xfrm>
            <a:off x="633999" y="4550229"/>
            <a:ext cx="10909073" cy="1057655"/>
          </a:xfrm>
          <a:prstGeom prst="rect">
            <a:avLst/>
          </a:prstGeom>
        </p:spPr>
        <p:txBody>
          <a:bodyPr spcFirstLastPara="1" vert="horz" lIns="91440" tIns="45720" rIns="91440" bIns="45720" rtlCol="0" anchor="b" anchorCtr="0">
            <a:normAutofit/>
          </a:bodyPr>
          <a:lstStyle/>
          <a:p>
            <a:pPr>
              <a:spcBef>
                <a:spcPct val="0"/>
              </a:spcBef>
            </a:pPr>
            <a:r>
              <a:rPr lang="en-US" sz="3600" dirty="0">
                <a:solidFill>
                  <a:schemeClr val="tx1">
                    <a:lumMod val="85000"/>
                    <a:lumOff val="15000"/>
                  </a:schemeClr>
                </a:solidFill>
              </a:rPr>
              <a:t>Phase III (Water Quality)</a:t>
            </a:r>
          </a:p>
        </p:txBody>
      </p:sp>
      <p:cxnSp>
        <p:nvCxnSpPr>
          <p:cNvPr id="98" name="Straight Connector 9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2" name="Rectangle 10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13" name="Google Shape;213;p31"/>
          <p:cNvGraphicFramePr/>
          <p:nvPr>
            <p:extLst>
              <p:ext uri="{D42A27DB-BD31-4B8C-83A1-F6EECF244321}">
                <p14:modId xmlns:p14="http://schemas.microsoft.com/office/powerpoint/2010/main" val="3215749609"/>
              </p:ext>
            </p:extLst>
          </p:nvPr>
        </p:nvGraphicFramePr>
        <p:xfrm>
          <a:off x="721086" y="640080"/>
          <a:ext cx="10515600" cy="3602737"/>
        </p:xfrm>
        <a:graphic>
          <a:graphicData uri="http://schemas.openxmlformats.org/drawingml/2006/table">
            <a:tbl>
              <a:tblPr firstRow="1" bandRow="1">
                <a:tableStyleId>{3B4B98B0-60AC-42C2-AFA5-B58CD77FA1E5}</a:tableStyleId>
              </a:tblPr>
              <a:tblGrid>
                <a:gridCol w="1375510">
                  <a:extLst>
                    <a:ext uri="{9D8B030D-6E8A-4147-A177-3AD203B41FA5}">
                      <a16:colId xmlns:a16="http://schemas.microsoft.com/office/drawing/2014/main" val="20000"/>
                    </a:ext>
                  </a:extLst>
                </a:gridCol>
                <a:gridCol w="1415765">
                  <a:extLst>
                    <a:ext uri="{9D8B030D-6E8A-4147-A177-3AD203B41FA5}">
                      <a16:colId xmlns:a16="http://schemas.microsoft.com/office/drawing/2014/main" val="20001"/>
                    </a:ext>
                  </a:extLst>
                </a:gridCol>
                <a:gridCol w="2088585">
                  <a:extLst>
                    <a:ext uri="{9D8B030D-6E8A-4147-A177-3AD203B41FA5}">
                      <a16:colId xmlns:a16="http://schemas.microsoft.com/office/drawing/2014/main" val="20002"/>
                    </a:ext>
                  </a:extLst>
                </a:gridCol>
                <a:gridCol w="1456017">
                  <a:extLst>
                    <a:ext uri="{9D8B030D-6E8A-4147-A177-3AD203B41FA5}">
                      <a16:colId xmlns:a16="http://schemas.microsoft.com/office/drawing/2014/main" val="20003"/>
                    </a:ext>
                  </a:extLst>
                </a:gridCol>
                <a:gridCol w="1463207">
                  <a:extLst>
                    <a:ext uri="{9D8B030D-6E8A-4147-A177-3AD203B41FA5}">
                      <a16:colId xmlns:a16="http://schemas.microsoft.com/office/drawing/2014/main" val="20004"/>
                    </a:ext>
                  </a:extLst>
                </a:gridCol>
                <a:gridCol w="1341006">
                  <a:extLst>
                    <a:ext uri="{9D8B030D-6E8A-4147-A177-3AD203B41FA5}">
                      <a16:colId xmlns:a16="http://schemas.microsoft.com/office/drawing/2014/main" val="20005"/>
                    </a:ext>
                  </a:extLst>
                </a:gridCol>
                <a:gridCol w="1375510">
                  <a:extLst>
                    <a:ext uri="{9D8B030D-6E8A-4147-A177-3AD203B41FA5}">
                      <a16:colId xmlns:a16="http://schemas.microsoft.com/office/drawing/2014/main" val="20006"/>
                    </a:ext>
                  </a:extLst>
                </a:gridCol>
              </a:tblGrid>
              <a:tr h="586346">
                <a:tc>
                  <a:txBody>
                    <a:bodyPr/>
                    <a:lstStyle/>
                    <a:p>
                      <a:pPr marL="0" lvl="0" indent="0" algn="l" rtl="0">
                        <a:spcBef>
                          <a:spcPts val="0"/>
                        </a:spcBef>
                        <a:spcAft>
                          <a:spcPts val="0"/>
                        </a:spcAft>
                        <a:buNone/>
                      </a:pPr>
                      <a:r>
                        <a:rPr lang="en-US" sz="1100" b="1" dirty="0"/>
                        <a:t>Restoration Measure</a:t>
                      </a:r>
                    </a:p>
                  </a:txBody>
                  <a:tcPr marL="105637" marR="105637" marT="105637" marB="105637"/>
                </a:tc>
                <a:tc>
                  <a:txBody>
                    <a:bodyPr/>
                    <a:lstStyle/>
                    <a:p>
                      <a:pPr marL="0" lvl="0" indent="0" algn="l" rtl="0">
                        <a:spcBef>
                          <a:spcPts val="0"/>
                        </a:spcBef>
                        <a:spcAft>
                          <a:spcPts val="0"/>
                        </a:spcAft>
                        <a:buNone/>
                      </a:pPr>
                      <a:r>
                        <a:rPr lang="en-US" sz="1100" b="1"/>
                        <a:t>Purpose</a:t>
                      </a:r>
                    </a:p>
                  </a:txBody>
                  <a:tcPr marL="105637" marR="105637" marT="105637" marB="105637"/>
                </a:tc>
                <a:tc>
                  <a:txBody>
                    <a:bodyPr/>
                    <a:lstStyle/>
                    <a:p>
                      <a:pPr marL="0" lvl="0" indent="0" algn="l" rtl="0">
                        <a:spcBef>
                          <a:spcPts val="0"/>
                        </a:spcBef>
                        <a:spcAft>
                          <a:spcPts val="0"/>
                        </a:spcAft>
                        <a:buNone/>
                      </a:pPr>
                      <a:r>
                        <a:rPr lang="en-US" sz="1100" b="1"/>
                        <a:t>Active Restoration</a:t>
                      </a:r>
                    </a:p>
                  </a:txBody>
                  <a:tcPr marL="105637" marR="105637" marT="105637" marB="105637"/>
                </a:tc>
                <a:tc>
                  <a:txBody>
                    <a:bodyPr/>
                    <a:lstStyle/>
                    <a:p>
                      <a:pPr marL="0" lvl="0" indent="0" algn="l" rtl="0">
                        <a:spcBef>
                          <a:spcPts val="0"/>
                        </a:spcBef>
                        <a:spcAft>
                          <a:spcPts val="0"/>
                        </a:spcAft>
                        <a:buNone/>
                      </a:pPr>
                      <a:r>
                        <a:rPr lang="en-US" sz="1100" b="1"/>
                        <a:t>Passive Restoration</a:t>
                      </a:r>
                    </a:p>
                  </a:txBody>
                  <a:tcPr marL="105637" marR="105637" marT="105637" marB="105637"/>
                </a:tc>
                <a:tc>
                  <a:txBody>
                    <a:bodyPr/>
                    <a:lstStyle/>
                    <a:p>
                      <a:pPr marL="0" lvl="0" indent="0" algn="l" rtl="0">
                        <a:spcBef>
                          <a:spcPts val="0"/>
                        </a:spcBef>
                        <a:spcAft>
                          <a:spcPts val="0"/>
                        </a:spcAft>
                        <a:buNone/>
                      </a:pPr>
                      <a:r>
                        <a:rPr lang="en-US" sz="1100" b="1"/>
                        <a:t>Responsible Entity</a:t>
                      </a:r>
                    </a:p>
                  </a:txBody>
                  <a:tcPr marL="105637" marR="105637" marT="105637" marB="105637"/>
                </a:tc>
                <a:tc>
                  <a:txBody>
                    <a:bodyPr/>
                    <a:lstStyle/>
                    <a:p>
                      <a:pPr marL="0" lvl="0" indent="0" algn="l" rtl="0">
                        <a:spcBef>
                          <a:spcPts val="0"/>
                        </a:spcBef>
                        <a:spcAft>
                          <a:spcPts val="0"/>
                        </a:spcAft>
                        <a:buNone/>
                      </a:pPr>
                      <a:r>
                        <a:rPr lang="en-US" sz="1100" b="1"/>
                        <a:t>Output</a:t>
                      </a:r>
                    </a:p>
                  </a:txBody>
                  <a:tcPr marL="105637" marR="105637" marT="105637" marB="105637"/>
                </a:tc>
                <a:tc>
                  <a:txBody>
                    <a:bodyPr/>
                    <a:lstStyle/>
                    <a:p>
                      <a:pPr marL="0" lvl="0" indent="0" algn="l" rtl="0">
                        <a:spcBef>
                          <a:spcPts val="0"/>
                        </a:spcBef>
                        <a:spcAft>
                          <a:spcPts val="0"/>
                        </a:spcAft>
                        <a:buNone/>
                      </a:pPr>
                      <a:r>
                        <a:rPr lang="en-US" sz="1100" b="1"/>
                        <a:t>Outcome</a:t>
                      </a:r>
                    </a:p>
                  </a:txBody>
                  <a:tcPr marL="105637" marR="105637" marT="105637" marB="105637"/>
                </a:tc>
                <a:extLst>
                  <a:ext uri="{0D108BD9-81ED-4DB2-BD59-A6C34878D82A}">
                    <a16:rowId xmlns:a16="http://schemas.microsoft.com/office/drawing/2014/main" val="10000"/>
                  </a:ext>
                </a:extLst>
              </a:tr>
              <a:tr h="3016391">
                <a:tc>
                  <a:txBody>
                    <a:bodyPr/>
                    <a:lstStyle/>
                    <a:p>
                      <a:pPr marL="0" lvl="0" indent="0" algn="l" rtl="0">
                        <a:spcBef>
                          <a:spcPts val="0"/>
                        </a:spcBef>
                        <a:spcAft>
                          <a:spcPts val="0"/>
                        </a:spcAft>
                        <a:buNone/>
                      </a:pPr>
                      <a:r>
                        <a:rPr lang="en-US" sz="1300" dirty="0"/>
                        <a:t>Water Quality Management</a:t>
                      </a:r>
                    </a:p>
                  </a:txBody>
                  <a:tcPr marL="105637" marR="105637" marT="105637" marB="105637"/>
                </a:tc>
                <a:tc>
                  <a:txBody>
                    <a:bodyPr/>
                    <a:lstStyle/>
                    <a:p>
                      <a:pPr marL="0" lvl="0" indent="0" algn="l" rtl="0">
                        <a:spcBef>
                          <a:spcPts val="0"/>
                        </a:spcBef>
                        <a:spcAft>
                          <a:spcPts val="0"/>
                        </a:spcAft>
                        <a:buNone/>
                      </a:pPr>
                      <a:r>
                        <a:rPr lang="en-US" sz="1300" dirty="0"/>
                        <a:t>Protect and improve water quality, including chemical composition, temperature, </a:t>
                      </a:r>
                      <a:r>
                        <a:rPr lang="en-US" sz="1300" dirty="0" err="1"/>
                        <a:t>colifom</a:t>
                      </a:r>
                      <a:r>
                        <a:rPr lang="en-US" sz="1300" dirty="0"/>
                        <a:t> count and presence of other particulates</a:t>
                      </a:r>
                    </a:p>
                  </a:txBody>
                  <a:tcPr marL="105637" marR="105637" marT="105637" marB="105637"/>
                </a:tc>
                <a:tc>
                  <a:txBody>
                    <a:bodyPr/>
                    <a:lstStyle/>
                    <a:p>
                      <a:pPr marL="0" lvl="0" indent="0" algn="l" rtl="0">
                        <a:spcBef>
                          <a:spcPts val="0"/>
                        </a:spcBef>
                        <a:spcAft>
                          <a:spcPts val="0"/>
                        </a:spcAft>
                        <a:buNone/>
                      </a:pPr>
                      <a:r>
                        <a:rPr lang="en-US" sz="1300"/>
                        <a:t>Community drainage, sewerage and septage management</a:t>
                      </a:r>
                    </a:p>
                    <a:p>
                      <a:pPr marL="0" lvl="0" indent="0" algn="l" rtl="0">
                        <a:spcBef>
                          <a:spcPts val="0"/>
                        </a:spcBef>
                        <a:spcAft>
                          <a:spcPts val="0"/>
                        </a:spcAft>
                        <a:buNone/>
                      </a:pPr>
                      <a:endParaRPr lang="en-US" sz="1300"/>
                    </a:p>
                    <a:p>
                      <a:pPr marL="0" lvl="0" indent="0" algn="l" rtl="0">
                        <a:spcBef>
                          <a:spcPts val="0"/>
                        </a:spcBef>
                        <a:spcAft>
                          <a:spcPts val="0"/>
                        </a:spcAft>
                        <a:buNone/>
                      </a:pPr>
                      <a:r>
                        <a:rPr lang="en-US" sz="1300"/>
                        <a:t>Upland wetland restoration</a:t>
                      </a:r>
                    </a:p>
                    <a:p>
                      <a:pPr marL="0" lvl="0" indent="0" algn="l" rtl="0">
                        <a:spcBef>
                          <a:spcPts val="0"/>
                        </a:spcBef>
                        <a:spcAft>
                          <a:spcPts val="0"/>
                        </a:spcAft>
                        <a:buNone/>
                      </a:pPr>
                      <a:endParaRPr lang="en-US" sz="1300"/>
                    </a:p>
                    <a:p>
                      <a:pPr marL="0" lvl="0" indent="0" algn="l" rtl="0">
                        <a:spcBef>
                          <a:spcPts val="0"/>
                        </a:spcBef>
                        <a:spcAft>
                          <a:spcPts val="0"/>
                        </a:spcAft>
                        <a:buNone/>
                      </a:pPr>
                      <a:r>
                        <a:rPr lang="en-US" sz="1300"/>
                        <a:t>entrapment and collection of solid waste and regular monitoring for the presence of hazardous materials</a:t>
                      </a:r>
                    </a:p>
                  </a:txBody>
                  <a:tcPr marL="105637" marR="105637" marT="105637" marB="105637"/>
                </a:tc>
                <a:tc>
                  <a:txBody>
                    <a:bodyPr/>
                    <a:lstStyle/>
                    <a:p>
                      <a:pPr marL="0" lvl="0" indent="0" algn="l" rtl="0">
                        <a:spcBef>
                          <a:spcPts val="0"/>
                        </a:spcBef>
                        <a:spcAft>
                          <a:spcPts val="0"/>
                        </a:spcAft>
                        <a:buNone/>
                      </a:pPr>
                      <a:r>
                        <a:rPr lang="en-US" sz="1300"/>
                        <a:t>Strict implementaion of the Watercode</a:t>
                      </a:r>
                    </a:p>
                    <a:p>
                      <a:pPr marL="0" lvl="0" indent="0" algn="l" rtl="0">
                        <a:spcBef>
                          <a:spcPts val="0"/>
                        </a:spcBef>
                        <a:spcAft>
                          <a:spcPts val="0"/>
                        </a:spcAft>
                        <a:buNone/>
                      </a:pPr>
                      <a:endParaRPr lang="en-US" sz="1300"/>
                    </a:p>
                    <a:p>
                      <a:pPr marL="0" lvl="0" indent="0" algn="l" rtl="0">
                        <a:spcBef>
                          <a:spcPts val="0"/>
                        </a:spcBef>
                        <a:spcAft>
                          <a:spcPts val="0"/>
                        </a:spcAft>
                        <a:buNone/>
                      </a:pPr>
                      <a:r>
                        <a:rPr lang="en-US" sz="1300"/>
                        <a:t>Adopt and localize water management policies from National Government and International Organizations</a:t>
                      </a:r>
                    </a:p>
                  </a:txBody>
                  <a:tcPr marL="105637" marR="105637" marT="105637" marB="105637"/>
                </a:tc>
                <a:tc>
                  <a:txBody>
                    <a:bodyPr/>
                    <a:lstStyle/>
                    <a:p>
                      <a:pPr marL="0" lvl="0" indent="0" algn="l" rtl="0">
                        <a:spcBef>
                          <a:spcPts val="0"/>
                        </a:spcBef>
                        <a:spcAft>
                          <a:spcPts val="0"/>
                        </a:spcAft>
                        <a:buNone/>
                      </a:pPr>
                      <a:r>
                        <a:rPr lang="en-US" sz="1300"/>
                        <a:t>City Government, Barangay officials, residents, CSOs NGOs, Business Contractors formerly extracted sand and Gravel in the area</a:t>
                      </a:r>
                    </a:p>
                  </a:txBody>
                  <a:tcPr marL="105637" marR="105637" marT="105637" marB="105637"/>
                </a:tc>
                <a:tc>
                  <a:txBody>
                    <a:bodyPr/>
                    <a:lstStyle/>
                    <a:p>
                      <a:pPr marL="0" lvl="0" indent="0" algn="l" rtl="0">
                        <a:spcBef>
                          <a:spcPts val="0"/>
                        </a:spcBef>
                        <a:spcAft>
                          <a:spcPts val="0"/>
                        </a:spcAft>
                        <a:buNone/>
                      </a:pPr>
                      <a:r>
                        <a:rPr lang="en-US" sz="1300"/>
                        <a:t>Percentage of communities with proper drainage and septage systems</a:t>
                      </a:r>
                    </a:p>
                    <a:p>
                      <a:pPr marL="0" lvl="0" indent="0" algn="l" rtl="0">
                        <a:spcBef>
                          <a:spcPts val="0"/>
                        </a:spcBef>
                        <a:spcAft>
                          <a:spcPts val="0"/>
                        </a:spcAft>
                        <a:buNone/>
                      </a:pPr>
                      <a:endParaRPr lang="en-US" sz="1300"/>
                    </a:p>
                    <a:p>
                      <a:pPr marL="0" lvl="0" indent="0" algn="l" rtl="0">
                        <a:spcBef>
                          <a:spcPts val="0"/>
                        </a:spcBef>
                        <a:spcAft>
                          <a:spcPts val="0"/>
                        </a:spcAft>
                        <a:buNone/>
                      </a:pPr>
                      <a:r>
                        <a:rPr lang="en-US" sz="1300"/>
                        <a:t>No of wetlands developed upstream</a:t>
                      </a:r>
                    </a:p>
                  </a:txBody>
                  <a:tcPr marL="105637" marR="105637" marT="105637" marB="105637"/>
                </a:tc>
                <a:tc>
                  <a:txBody>
                    <a:bodyPr/>
                    <a:lstStyle/>
                    <a:p>
                      <a:pPr marL="0" lvl="0" indent="0" algn="l" rtl="0">
                        <a:spcBef>
                          <a:spcPts val="0"/>
                        </a:spcBef>
                        <a:spcAft>
                          <a:spcPts val="0"/>
                        </a:spcAft>
                        <a:buNone/>
                      </a:pPr>
                      <a:r>
                        <a:rPr lang="en-US" sz="1300" dirty="0"/>
                        <a:t>Water Quality Test Passed in several water quality assessments</a:t>
                      </a:r>
                    </a:p>
                    <a:p>
                      <a:pPr marL="0" lvl="0" indent="0" algn="l" rtl="0">
                        <a:spcBef>
                          <a:spcPts val="0"/>
                        </a:spcBef>
                        <a:spcAft>
                          <a:spcPts val="0"/>
                        </a:spcAft>
                        <a:buNone/>
                      </a:pPr>
                      <a:endParaRPr lang="en-US" sz="1300" dirty="0"/>
                    </a:p>
                    <a:p>
                      <a:pPr marL="0" lvl="0" indent="0" algn="l" rtl="0">
                        <a:spcBef>
                          <a:spcPts val="0"/>
                        </a:spcBef>
                        <a:spcAft>
                          <a:spcPts val="0"/>
                        </a:spcAft>
                        <a:buNone/>
                      </a:pPr>
                      <a:r>
                        <a:rPr lang="en-US" sz="1300" dirty="0"/>
                        <a:t>Absence of Solid waste and other particulates in the water</a:t>
                      </a:r>
                    </a:p>
                  </a:txBody>
                  <a:tcPr marL="105637" marR="105637" marT="105637" marB="105637"/>
                </a:tc>
                <a:extLst>
                  <a:ext uri="{0D108BD9-81ED-4DB2-BD59-A6C34878D82A}">
                    <a16:rowId xmlns:a16="http://schemas.microsoft.com/office/drawing/2014/main" val="10001"/>
                  </a:ext>
                </a:extLst>
              </a:tr>
            </a:tbl>
          </a:graphicData>
        </a:graphic>
      </p:graphicFrame>
      <p:pic>
        <p:nvPicPr>
          <p:cNvPr id="2" name="18">
            <a:hlinkClick r:id="" action="ppaction://media"/>
            <a:extLst>
              <a:ext uri="{FF2B5EF4-FFF2-40B4-BE49-F238E27FC236}">
                <a16:creationId xmlns:a16="http://schemas.microsoft.com/office/drawing/2014/main" id="{1AAB1F5C-9A8D-4477-8640-0350FC23718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56264" y="5568696"/>
            <a:ext cx="609600" cy="6096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30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8"/>
        <p:cNvGrpSpPr/>
        <p:nvPr/>
      </p:nvGrpSpPr>
      <p:grpSpPr>
        <a:xfrm>
          <a:off x="0" y="0"/>
          <a:ext cx="0" cy="0"/>
          <a:chOff x="0" y="0"/>
          <a:chExt cx="0" cy="0"/>
        </a:xfrm>
      </p:grpSpPr>
      <p:sp>
        <p:nvSpPr>
          <p:cNvPr id="97" name="Rectangle 96">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Rectangle 98">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1" name="Straight Connector 100">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3" name="Rectangle 102">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Google Shape;219;p32"/>
          <p:cNvSpPr txBox="1">
            <a:spLocks noGrp="1"/>
          </p:cNvSpPr>
          <p:nvPr>
            <p:ph type="title"/>
          </p:nvPr>
        </p:nvSpPr>
        <p:spPr>
          <a:xfrm>
            <a:off x="633999" y="4550229"/>
            <a:ext cx="10909073" cy="1057655"/>
          </a:xfrm>
          <a:prstGeom prst="rect">
            <a:avLst/>
          </a:prstGeom>
        </p:spPr>
        <p:txBody>
          <a:bodyPr spcFirstLastPara="1" vert="horz" lIns="91440" tIns="45720" rIns="91440" bIns="45720" rtlCol="0" anchor="b" anchorCtr="0">
            <a:normAutofit/>
          </a:bodyPr>
          <a:lstStyle/>
          <a:p>
            <a:pPr>
              <a:spcBef>
                <a:spcPct val="0"/>
              </a:spcBef>
            </a:pPr>
            <a:r>
              <a:rPr lang="en-US" sz="3600" dirty="0">
                <a:solidFill>
                  <a:schemeClr val="tx1">
                    <a:lumMod val="85000"/>
                    <a:lumOff val="15000"/>
                  </a:schemeClr>
                </a:solidFill>
              </a:rPr>
              <a:t>Phase IV (Biodiversity)</a:t>
            </a:r>
          </a:p>
        </p:txBody>
      </p:sp>
      <p:cxnSp>
        <p:nvCxnSpPr>
          <p:cNvPr id="105" name="Straight Connector 104">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07" name="Rectangle 106">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9" name="Rectangle 108">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0" name="Google Shape;220;p32"/>
          <p:cNvGraphicFramePr/>
          <p:nvPr>
            <p:extLst>
              <p:ext uri="{D42A27DB-BD31-4B8C-83A1-F6EECF244321}">
                <p14:modId xmlns:p14="http://schemas.microsoft.com/office/powerpoint/2010/main" val="1742701169"/>
              </p:ext>
            </p:extLst>
          </p:nvPr>
        </p:nvGraphicFramePr>
        <p:xfrm>
          <a:off x="635457" y="666403"/>
          <a:ext cx="10916466" cy="4045315"/>
        </p:xfrm>
        <a:graphic>
          <a:graphicData uri="http://schemas.openxmlformats.org/drawingml/2006/table">
            <a:tbl>
              <a:tblPr firstRow="1" bandRow="1">
                <a:tableStyleId>{3B4B98B0-60AC-42C2-AFA5-B58CD77FA1E5}</a:tableStyleId>
              </a:tblPr>
              <a:tblGrid>
                <a:gridCol w="1615871">
                  <a:extLst>
                    <a:ext uri="{9D8B030D-6E8A-4147-A177-3AD203B41FA5}">
                      <a16:colId xmlns:a16="http://schemas.microsoft.com/office/drawing/2014/main" val="20000"/>
                    </a:ext>
                  </a:extLst>
                </a:gridCol>
                <a:gridCol w="1466664">
                  <a:extLst>
                    <a:ext uri="{9D8B030D-6E8A-4147-A177-3AD203B41FA5}">
                      <a16:colId xmlns:a16="http://schemas.microsoft.com/office/drawing/2014/main" val="20001"/>
                    </a:ext>
                  </a:extLst>
                </a:gridCol>
                <a:gridCol w="2360515">
                  <a:extLst>
                    <a:ext uri="{9D8B030D-6E8A-4147-A177-3AD203B41FA5}">
                      <a16:colId xmlns:a16="http://schemas.microsoft.com/office/drawing/2014/main" val="20002"/>
                    </a:ext>
                  </a:extLst>
                </a:gridCol>
                <a:gridCol w="1438775">
                  <a:extLst>
                    <a:ext uri="{9D8B030D-6E8A-4147-A177-3AD203B41FA5}">
                      <a16:colId xmlns:a16="http://schemas.microsoft.com/office/drawing/2014/main" val="20003"/>
                    </a:ext>
                  </a:extLst>
                </a:gridCol>
                <a:gridCol w="1288172">
                  <a:extLst>
                    <a:ext uri="{9D8B030D-6E8A-4147-A177-3AD203B41FA5}">
                      <a16:colId xmlns:a16="http://schemas.microsoft.com/office/drawing/2014/main" val="20004"/>
                    </a:ext>
                  </a:extLst>
                </a:gridCol>
                <a:gridCol w="1299328">
                  <a:extLst>
                    <a:ext uri="{9D8B030D-6E8A-4147-A177-3AD203B41FA5}">
                      <a16:colId xmlns:a16="http://schemas.microsoft.com/office/drawing/2014/main" val="20005"/>
                    </a:ext>
                  </a:extLst>
                </a:gridCol>
                <a:gridCol w="1447141">
                  <a:extLst>
                    <a:ext uri="{9D8B030D-6E8A-4147-A177-3AD203B41FA5}">
                      <a16:colId xmlns:a16="http://schemas.microsoft.com/office/drawing/2014/main" val="20006"/>
                    </a:ext>
                  </a:extLst>
                </a:gridCol>
              </a:tblGrid>
              <a:tr h="647889">
                <a:tc>
                  <a:txBody>
                    <a:bodyPr/>
                    <a:lstStyle/>
                    <a:p>
                      <a:pPr marL="0" lvl="0" indent="0" algn="l" rtl="0">
                        <a:spcBef>
                          <a:spcPts val="0"/>
                        </a:spcBef>
                        <a:spcAft>
                          <a:spcPts val="0"/>
                        </a:spcAft>
                        <a:buNone/>
                      </a:pPr>
                      <a:r>
                        <a:rPr lang="en" sz="1300"/>
                        <a:t>River Restoration Measure</a:t>
                      </a:r>
                      <a:endParaRPr sz="1300"/>
                    </a:p>
                  </a:txBody>
                  <a:tcPr marL="107077" marR="107077" marT="107077" marB="107077"/>
                </a:tc>
                <a:tc>
                  <a:txBody>
                    <a:bodyPr/>
                    <a:lstStyle/>
                    <a:p>
                      <a:pPr marL="0" lvl="0" indent="0" algn="l" rtl="0">
                        <a:spcBef>
                          <a:spcPts val="0"/>
                        </a:spcBef>
                        <a:spcAft>
                          <a:spcPts val="0"/>
                        </a:spcAft>
                        <a:buNone/>
                      </a:pPr>
                      <a:r>
                        <a:rPr lang="en" sz="1300"/>
                        <a:t>Purpose</a:t>
                      </a:r>
                      <a:endParaRPr sz="1300"/>
                    </a:p>
                  </a:txBody>
                  <a:tcPr marL="107077" marR="107077" marT="107077" marB="107077"/>
                </a:tc>
                <a:tc>
                  <a:txBody>
                    <a:bodyPr/>
                    <a:lstStyle/>
                    <a:p>
                      <a:pPr marL="0" lvl="0" indent="0" algn="l" rtl="0">
                        <a:spcBef>
                          <a:spcPts val="0"/>
                        </a:spcBef>
                        <a:spcAft>
                          <a:spcPts val="0"/>
                        </a:spcAft>
                        <a:buNone/>
                      </a:pPr>
                      <a:r>
                        <a:rPr lang="en" sz="1300"/>
                        <a:t>Active Restoration</a:t>
                      </a:r>
                      <a:endParaRPr sz="1300"/>
                    </a:p>
                  </a:txBody>
                  <a:tcPr marL="107077" marR="107077" marT="107077" marB="107077"/>
                </a:tc>
                <a:tc>
                  <a:txBody>
                    <a:bodyPr/>
                    <a:lstStyle/>
                    <a:p>
                      <a:pPr marL="0" lvl="0" indent="0" algn="l" rtl="0">
                        <a:spcBef>
                          <a:spcPts val="0"/>
                        </a:spcBef>
                        <a:spcAft>
                          <a:spcPts val="0"/>
                        </a:spcAft>
                        <a:buNone/>
                      </a:pPr>
                      <a:r>
                        <a:rPr lang="en" sz="1300"/>
                        <a:t>Passive Restoration</a:t>
                      </a:r>
                      <a:endParaRPr sz="1300"/>
                    </a:p>
                  </a:txBody>
                  <a:tcPr marL="107077" marR="107077" marT="107077" marB="107077"/>
                </a:tc>
                <a:tc>
                  <a:txBody>
                    <a:bodyPr/>
                    <a:lstStyle/>
                    <a:p>
                      <a:pPr marL="0" lvl="0" indent="0" algn="l" rtl="0">
                        <a:spcBef>
                          <a:spcPts val="0"/>
                        </a:spcBef>
                        <a:spcAft>
                          <a:spcPts val="0"/>
                        </a:spcAft>
                        <a:buNone/>
                      </a:pPr>
                      <a:r>
                        <a:rPr lang="en" sz="1300"/>
                        <a:t>Responsible Entity</a:t>
                      </a:r>
                      <a:endParaRPr sz="1300"/>
                    </a:p>
                  </a:txBody>
                  <a:tcPr marL="107077" marR="107077" marT="107077" marB="107077"/>
                </a:tc>
                <a:tc>
                  <a:txBody>
                    <a:bodyPr/>
                    <a:lstStyle/>
                    <a:p>
                      <a:pPr marL="0" lvl="0" indent="0" algn="l" rtl="0">
                        <a:spcBef>
                          <a:spcPts val="0"/>
                        </a:spcBef>
                        <a:spcAft>
                          <a:spcPts val="0"/>
                        </a:spcAft>
                        <a:buNone/>
                      </a:pPr>
                      <a:r>
                        <a:rPr lang="en" sz="1300"/>
                        <a:t>Output</a:t>
                      </a:r>
                      <a:endParaRPr sz="1300"/>
                    </a:p>
                  </a:txBody>
                  <a:tcPr marL="107077" marR="107077" marT="107077" marB="107077"/>
                </a:tc>
                <a:tc>
                  <a:txBody>
                    <a:bodyPr/>
                    <a:lstStyle/>
                    <a:p>
                      <a:pPr marL="0" lvl="0" indent="0" algn="l" rtl="0">
                        <a:spcBef>
                          <a:spcPts val="0"/>
                        </a:spcBef>
                        <a:spcAft>
                          <a:spcPts val="0"/>
                        </a:spcAft>
                        <a:buNone/>
                      </a:pPr>
                      <a:r>
                        <a:rPr lang="en" sz="1300"/>
                        <a:t>Outcome</a:t>
                      </a:r>
                      <a:endParaRPr sz="1300"/>
                    </a:p>
                  </a:txBody>
                  <a:tcPr marL="107077" marR="107077" marT="107077" marB="107077"/>
                </a:tc>
                <a:extLst>
                  <a:ext uri="{0D108BD9-81ED-4DB2-BD59-A6C34878D82A}">
                    <a16:rowId xmlns:a16="http://schemas.microsoft.com/office/drawing/2014/main" val="10000"/>
                  </a:ext>
                </a:extLst>
              </a:tr>
              <a:tr h="447087">
                <a:tc gridSpan="7">
                  <a:txBody>
                    <a:bodyPr/>
                    <a:lstStyle/>
                    <a:p>
                      <a:pPr marL="0" lvl="0" indent="0" algn="ctr" rtl="0">
                        <a:spcBef>
                          <a:spcPts val="0"/>
                        </a:spcBef>
                        <a:spcAft>
                          <a:spcPts val="0"/>
                        </a:spcAft>
                        <a:buNone/>
                      </a:pPr>
                      <a:r>
                        <a:rPr lang="en" sz="1300"/>
                        <a:t>P</a:t>
                      </a:r>
                      <a:r>
                        <a:rPr lang="en" sz="1300" b="1"/>
                        <a:t>hase IV (Biodiversity - Reintroduction of Species) 2024 Onwards</a:t>
                      </a:r>
                      <a:endParaRPr sz="1300" b="1"/>
                    </a:p>
                  </a:txBody>
                  <a:tcPr marL="107077" marR="107077" marT="107077" marB="10707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455116">
                <a:tc>
                  <a:txBody>
                    <a:bodyPr/>
                    <a:lstStyle/>
                    <a:p>
                      <a:pPr marL="0" lvl="0" indent="0" algn="l" rtl="0">
                        <a:spcBef>
                          <a:spcPts val="0"/>
                        </a:spcBef>
                        <a:spcAft>
                          <a:spcPts val="0"/>
                        </a:spcAft>
                        <a:buNone/>
                      </a:pPr>
                      <a:r>
                        <a:rPr lang="en" sz="1300"/>
                        <a:t>Reintroduction of Flora and Fauna species</a:t>
                      </a:r>
                      <a:endParaRPr sz="1300"/>
                    </a:p>
                  </a:txBody>
                  <a:tcPr marL="107077" marR="107077" marT="107077" marB="107077"/>
                </a:tc>
                <a:tc>
                  <a:txBody>
                    <a:bodyPr/>
                    <a:lstStyle/>
                    <a:p>
                      <a:pPr marL="0" lvl="0" indent="0" algn="l" rtl="0">
                        <a:spcBef>
                          <a:spcPts val="0"/>
                        </a:spcBef>
                        <a:spcAft>
                          <a:spcPts val="0"/>
                        </a:spcAft>
                        <a:buNone/>
                      </a:pPr>
                      <a:r>
                        <a:rPr lang="en" sz="1300"/>
                        <a:t>To reactivate the ecosystem function services provided by the river though species protection and management</a:t>
                      </a:r>
                      <a:endParaRPr sz="1300"/>
                    </a:p>
                  </a:txBody>
                  <a:tcPr marL="107077" marR="107077" marT="107077" marB="107077"/>
                </a:tc>
                <a:tc>
                  <a:txBody>
                    <a:bodyPr/>
                    <a:lstStyle/>
                    <a:p>
                      <a:pPr marL="0" lvl="0" indent="0" algn="l" rtl="0">
                        <a:spcBef>
                          <a:spcPts val="0"/>
                        </a:spcBef>
                        <a:spcAft>
                          <a:spcPts val="0"/>
                        </a:spcAft>
                        <a:buNone/>
                      </a:pPr>
                      <a:r>
                        <a:rPr lang="en" sz="1300"/>
                        <a:t>Reintroduction of species such as danggit, wild ducks as well as the native flora such as Nauclea orientalis (Bangkal) and Pithecellobium dulce (Camachile) that were previously thriving in the river.</a:t>
                      </a:r>
                      <a:endParaRPr sz="1300"/>
                    </a:p>
                  </a:txBody>
                  <a:tcPr marL="107077" marR="107077" marT="107077" marB="107077"/>
                </a:tc>
                <a:tc>
                  <a:txBody>
                    <a:bodyPr/>
                    <a:lstStyle/>
                    <a:p>
                      <a:pPr marL="0" lvl="0" indent="0" algn="l" rtl="0">
                        <a:spcBef>
                          <a:spcPts val="0"/>
                        </a:spcBef>
                        <a:spcAft>
                          <a:spcPts val="0"/>
                        </a:spcAft>
                        <a:buNone/>
                      </a:pPr>
                      <a:r>
                        <a:rPr lang="en" sz="1300"/>
                        <a:t>Management and control of species growth</a:t>
                      </a:r>
                      <a:endParaRPr sz="1300"/>
                    </a:p>
                    <a:p>
                      <a:pPr marL="0" lvl="0" indent="0" algn="l" rtl="0">
                        <a:spcBef>
                          <a:spcPts val="0"/>
                        </a:spcBef>
                        <a:spcAft>
                          <a:spcPts val="0"/>
                        </a:spcAft>
                        <a:buNone/>
                      </a:pPr>
                      <a:endParaRPr sz="1300"/>
                    </a:p>
                    <a:p>
                      <a:pPr marL="0" lvl="0" indent="0" algn="l" rtl="0">
                        <a:spcBef>
                          <a:spcPts val="0"/>
                        </a:spcBef>
                        <a:spcAft>
                          <a:spcPts val="0"/>
                        </a:spcAft>
                        <a:buNone/>
                      </a:pPr>
                      <a:r>
                        <a:rPr lang="en" sz="1300"/>
                        <a:t>Establishment of Protected zones and No dwelling zones</a:t>
                      </a:r>
                      <a:endParaRPr sz="1300"/>
                    </a:p>
                  </a:txBody>
                  <a:tcPr marL="107077" marR="107077" marT="107077" marB="107077"/>
                </a:tc>
                <a:tc>
                  <a:txBody>
                    <a:bodyPr/>
                    <a:lstStyle/>
                    <a:p>
                      <a:pPr marL="0" lvl="0" indent="0" algn="l" rtl="0">
                        <a:spcBef>
                          <a:spcPts val="0"/>
                        </a:spcBef>
                        <a:spcAft>
                          <a:spcPts val="0"/>
                        </a:spcAft>
                        <a:buNone/>
                      </a:pPr>
                      <a:r>
                        <a:rPr lang="en" sz="1300"/>
                        <a:t>City Government, Barangay officials, residents, CSOs NGOs</a:t>
                      </a:r>
                      <a:endParaRPr sz="1300"/>
                    </a:p>
                  </a:txBody>
                  <a:tcPr marL="107077" marR="107077" marT="107077" marB="107077"/>
                </a:tc>
                <a:tc>
                  <a:txBody>
                    <a:bodyPr/>
                    <a:lstStyle/>
                    <a:p>
                      <a:pPr marL="0" lvl="0" indent="0" algn="l" rtl="0">
                        <a:spcBef>
                          <a:spcPts val="0"/>
                        </a:spcBef>
                        <a:spcAft>
                          <a:spcPts val="0"/>
                        </a:spcAft>
                        <a:buNone/>
                      </a:pPr>
                      <a:r>
                        <a:rPr lang="en" sz="1300"/>
                        <a:t>No of flora and fauna species reintroduced  in the entire stretch of the  river system</a:t>
                      </a:r>
                      <a:endParaRPr sz="1300"/>
                    </a:p>
                  </a:txBody>
                  <a:tcPr marL="107077" marR="107077" marT="107077" marB="107077"/>
                </a:tc>
                <a:tc>
                  <a:txBody>
                    <a:bodyPr/>
                    <a:lstStyle/>
                    <a:p>
                      <a:pPr marL="0" lvl="0" indent="0" algn="l" rtl="0">
                        <a:spcBef>
                          <a:spcPts val="0"/>
                        </a:spcBef>
                        <a:spcAft>
                          <a:spcPts val="0"/>
                        </a:spcAft>
                        <a:buNone/>
                      </a:pPr>
                      <a:r>
                        <a:rPr lang="en" sz="1300" dirty="0"/>
                        <a:t>Increased species biodiversity and mean density</a:t>
                      </a:r>
                      <a:endParaRPr sz="1300" dirty="0"/>
                    </a:p>
                    <a:p>
                      <a:pPr marL="0" lvl="0" indent="0" algn="l" rtl="0">
                        <a:spcBef>
                          <a:spcPts val="0"/>
                        </a:spcBef>
                        <a:spcAft>
                          <a:spcPts val="0"/>
                        </a:spcAft>
                        <a:buNone/>
                      </a:pPr>
                      <a:endParaRPr sz="1300" dirty="0"/>
                    </a:p>
                    <a:p>
                      <a:pPr marL="0" lvl="0" indent="0" algn="l" rtl="0">
                        <a:spcBef>
                          <a:spcPts val="0"/>
                        </a:spcBef>
                        <a:spcAft>
                          <a:spcPts val="0"/>
                        </a:spcAft>
                        <a:buNone/>
                      </a:pPr>
                      <a:r>
                        <a:rPr lang="en" sz="1300" dirty="0"/>
                        <a:t>presence of other terrestrial species benefiting from the river ecosystem</a:t>
                      </a:r>
                      <a:endParaRPr sz="1300" dirty="0"/>
                    </a:p>
                  </a:txBody>
                  <a:tcPr marL="107077" marR="107077" marT="107077" marB="107077"/>
                </a:tc>
                <a:extLst>
                  <a:ext uri="{0D108BD9-81ED-4DB2-BD59-A6C34878D82A}">
                    <a16:rowId xmlns:a16="http://schemas.microsoft.com/office/drawing/2014/main" val="10002"/>
                  </a:ext>
                </a:extLst>
              </a:tr>
            </a:tbl>
          </a:graphicData>
        </a:graphic>
      </p:graphicFrame>
      <p:pic>
        <p:nvPicPr>
          <p:cNvPr id="2" name="19">
            <a:hlinkClick r:id="" action="ppaction://media"/>
            <a:extLst>
              <a:ext uri="{FF2B5EF4-FFF2-40B4-BE49-F238E27FC236}">
                <a16:creationId xmlns:a16="http://schemas.microsoft.com/office/drawing/2014/main" id="{85C7CF90-4B74-4841-B5D2-57A568C0849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56264" y="5568696"/>
            <a:ext cx="609600" cy="6096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2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nature, mountain&#10;&#10;Description automatically generated">
            <a:extLst>
              <a:ext uri="{FF2B5EF4-FFF2-40B4-BE49-F238E27FC236}">
                <a16:creationId xmlns:a16="http://schemas.microsoft.com/office/drawing/2014/main" id="{C7A2FB9C-A915-4EDC-88BE-C2DD69606E9A}"/>
              </a:ext>
            </a:extLst>
          </p:cNvPr>
          <p:cNvPicPr>
            <a:picLocks noChangeAspect="1"/>
          </p:cNvPicPr>
          <p:nvPr/>
        </p:nvPicPr>
        <p:blipFill rotWithShape="1">
          <a:blip r:embed="rId5">
            <a:extLst>
              <a:ext uri="{28A0092B-C50C-407E-A947-70E740481C1C}">
                <a14:useLocalDpi xmlns:a14="http://schemas.microsoft.com/office/drawing/2010/main" val="0"/>
              </a:ext>
            </a:extLst>
          </a:blip>
          <a:srcRect l="85" t="62" r="-85" b="58444"/>
          <a:stretch/>
        </p:blipFill>
        <p:spPr>
          <a:xfrm flipH="1">
            <a:off x="-7456869" y="1737360"/>
            <a:ext cx="15655942" cy="4593339"/>
          </a:xfrm>
          <a:prstGeom prst="trapezoid">
            <a:avLst>
              <a:gd name="adj" fmla="val 93056"/>
            </a:avLst>
          </a:prstGeom>
        </p:spPr>
      </p:pic>
      <p:sp>
        <p:nvSpPr>
          <p:cNvPr id="2" name="Title 1">
            <a:extLst>
              <a:ext uri="{FF2B5EF4-FFF2-40B4-BE49-F238E27FC236}">
                <a16:creationId xmlns:a16="http://schemas.microsoft.com/office/drawing/2014/main" id="{2716B91C-66B9-4BD1-A826-518E061D9E3A}"/>
              </a:ext>
            </a:extLst>
          </p:cNvPr>
          <p:cNvSpPr>
            <a:spLocks noGrp="1"/>
          </p:cNvSpPr>
          <p:nvPr>
            <p:ph type="title"/>
          </p:nvPr>
        </p:nvSpPr>
        <p:spPr/>
        <p:txBody>
          <a:bodyPr/>
          <a:lstStyle/>
          <a:p>
            <a:r>
              <a:rPr lang="en-PH" dirty="0"/>
              <a:t>Contents</a:t>
            </a:r>
          </a:p>
        </p:txBody>
      </p:sp>
      <p:sp>
        <p:nvSpPr>
          <p:cNvPr id="4" name="Footer Placeholder 3">
            <a:extLst>
              <a:ext uri="{FF2B5EF4-FFF2-40B4-BE49-F238E27FC236}">
                <a16:creationId xmlns:a16="http://schemas.microsoft.com/office/drawing/2014/main" id="{459A48A7-F3FB-4806-BE83-A9F7D2840819}"/>
              </a:ext>
            </a:extLst>
          </p:cNvPr>
          <p:cNvSpPr>
            <a:spLocks noGrp="1"/>
          </p:cNvSpPr>
          <p:nvPr>
            <p:ph type="ftr" sz="quarter" idx="11"/>
          </p:nvPr>
        </p:nvSpPr>
        <p:spPr/>
        <p:txBody>
          <a:bodyPr/>
          <a:lstStyle/>
          <a:p>
            <a:r>
              <a:rPr lang="en-PH" dirty="0"/>
              <a:t>River Restoration plan</a:t>
            </a:r>
          </a:p>
        </p:txBody>
      </p:sp>
      <p:sp>
        <p:nvSpPr>
          <p:cNvPr id="5" name="Slide Number Placeholder 4">
            <a:extLst>
              <a:ext uri="{FF2B5EF4-FFF2-40B4-BE49-F238E27FC236}">
                <a16:creationId xmlns:a16="http://schemas.microsoft.com/office/drawing/2014/main" id="{6049E175-4CC1-4C69-904C-754603A4FDC9}"/>
              </a:ext>
            </a:extLst>
          </p:cNvPr>
          <p:cNvSpPr>
            <a:spLocks noGrp="1"/>
          </p:cNvSpPr>
          <p:nvPr>
            <p:ph type="sldNum" sz="quarter" idx="12"/>
          </p:nvPr>
        </p:nvSpPr>
        <p:spPr/>
        <p:txBody>
          <a:bodyPr/>
          <a:lstStyle/>
          <a:p>
            <a:fld id="{9F909BAD-3646-402D-AC30-3DBF86AA0FCB}" type="slidenum">
              <a:rPr lang="en-PH" smtClean="0"/>
              <a:t>2</a:t>
            </a:fld>
            <a:endParaRPr lang="en-PH"/>
          </a:p>
        </p:txBody>
      </p:sp>
      <p:sp>
        <p:nvSpPr>
          <p:cNvPr id="9" name="TextBox 8">
            <a:extLst>
              <a:ext uri="{FF2B5EF4-FFF2-40B4-BE49-F238E27FC236}">
                <a16:creationId xmlns:a16="http://schemas.microsoft.com/office/drawing/2014/main" id="{98ED27B6-4641-485C-A5FC-AEBC94F26528}"/>
              </a:ext>
            </a:extLst>
          </p:cNvPr>
          <p:cNvSpPr txBox="1"/>
          <p:nvPr/>
        </p:nvSpPr>
        <p:spPr>
          <a:xfrm>
            <a:off x="4219092" y="1780106"/>
            <a:ext cx="5329646" cy="338554"/>
          </a:xfrm>
          <a:prstGeom prst="rect">
            <a:avLst/>
          </a:prstGeom>
          <a:noFill/>
        </p:spPr>
        <p:txBody>
          <a:bodyPr wrap="square" rtlCol="0">
            <a:spAutoFit/>
          </a:bodyPr>
          <a:lstStyle/>
          <a:p>
            <a:pPr marL="342900" indent="-342900">
              <a:buAutoNum type="arabicPeriod"/>
            </a:pPr>
            <a:r>
              <a:rPr lang="en-PH" sz="1600" dirty="0"/>
              <a:t>Rationale</a:t>
            </a:r>
          </a:p>
        </p:txBody>
      </p:sp>
      <p:sp>
        <p:nvSpPr>
          <p:cNvPr id="10" name="TextBox 9">
            <a:extLst>
              <a:ext uri="{FF2B5EF4-FFF2-40B4-BE49-F238E27FC236}">
                <a16:creationId xmlns:a16="http://schemas.microsoft.com/office/drawing/2014/main" id="{81DC7E8C-B520-4EA2-86C2-E4B3F35A85A3}"/>
              </a:ext>
            </a:extLst>
          </p:cNvPr>
          <p:cNvSpPr txBox="1"/>
          <p:nvPr/>
        </p:nvSpPr>
        <p:spPr>
          <a:xfrm>
            <a:off x="4638304" y="2129269"/>
            <a:ext cx="5329646" cy="338554"/>
          </a:xfrm>
          <a:prstGeom prst="rect">
            <a:avLst/>
          </a:prstGeom>
          <a:noFill/>
        </p:spPr>
        <p:txBody>
          <a:bodyPr wrap="square" rtlCol="0">
            <a:spAutoFit/>
          </a:bodyPr>
          <a:lstStyle/>
          <a:p>
            <a:r>
              <a:rPr lang="en-PH" sz="1600" dirty="0"/>
              <a:t>2. Site Description</a:t>
            </a:r>
          </a:p>
        </p:txBody>
      </p:sp>
      <p:sp>
        <p:nvSpPr>
          <p:cNvPr id="11" name="TextBox 10">
            <a:extLst>
              <a:ext uri="{FF2B5EF4-FFF2-40B4-BE49-F238E27FC236}">
                <a16:creationId xmlns:a16="http://schemas.microsoft.com/office/drawing/2014/main" id="{E1969B39-3EB4-44B6-ABDF-AF4BD497A378}"/>
              </a:ext>
            </a:extLst>
          </p:cNvPr>
          <p:cNvSpPr txBox="1"/>
          <p:nvPr/>
        </p:nvSpPr>
        <p:spPr>
          <a:xfrm>
            <a:off x="5011868" y="2491114"/>
            <a:ext cx="5329646" cy="338554"/>
          </a:xfrm>
          <a:prstGeom prst="rect">
            <a:avLst/>
          </a:prstGeom>
          <a:noFill/>
        </p:spPr>
        <p:txBody>
          <a:bodyPr wrap="square" rtlCol="0">
            <a:spAutoFit/>
          </a:bodyPr>
          <a:lstStyle/>
          <a:p>
            <a:r>
              <a:rPr lang="en-PH" sz="1600" dirty="0"/>
              <a:t>3. Objectives</a:t>
            </a:r>
          </a:p>
        </p:txBody>
      </p:sp>
      <p:sp>
        <p:nvSpPr>
          <p:cNvPr id="12" name="TextBox 11">
            <a:extLst>
              <a:ext uri="{FF2B5EF4-FFF2-40B4-BE49-F238E27FC236}">
                <a16:creationId xmlns:a16="http://schemas.microsoft.com/office/drawing/2014/main" id="{C2789682-2769-48CE-8EDA-677610414D67}"/>
              </a:ext>
            </a:extLst>
          </p:cNvPr>
          <p:cNvSpPr txBox="1"/>
          <p:nvPr/>
        </p:nvSpPr>
        <p:spPr>
          <a:xfrm>
            <a:off x="5340156" y="2852142"/>
            <a:ext cx="5329646" cy="338554"/>
          </a:xfrm>
          <a:prstGeom prst="rect">
            <a:avLst/>
          </a:prstGeom>
          <a:noFill/>
        </p:spPr>
        <p:txBody>
          <a:bodyPr wrap="square" rtlCol="0">
            <a:spAutoFit/>
          </a:bodyPr>
          <a:lstStyle/>
          <a:p>
            <a:r>
              <a:rPr lang="en-PH" sz="1600" dirty="0"/>
              <a:t>4. Strategies &amp; Reference Site</a:t>
            </a:r>
          </a:p>
        </p:txBody>
      </p:sp>
      <p:sp>
        <p:nvSpPr>
          <p:cNvPr id="3" name="TextBox 2">
            <a:extLst>
              <a:ext uri="{FF2B5EF4-FFF2-40B4-BE49-F238E27FC236}">
                <a16:creationId xmlns:a16="http://schemas.microsoft.com/office/drawing/2014/main" id="{22A92930-1ECC-46A3-86DE-F4B8A46DF382}"/>
              </a:ext>
            </a:extLst>
          </p:cNvPr>
          <p:cNvSpPr txBox="1"/>
          <p:nvPr/>
        </p:nvSpPr>
        <p:spPr>
          <a:xfrm>
            <a:off x="5684071" y="3233158"/>
            <a:ext cx="5329646" cy="338554"/>
          </a:xfrm>
          <a:prstGeom prst="rect">
            <a:avLst/>
          </a:prstGeom>
          <a:noFill/>
        </p:spPr>
        <p:txBody>
          <a:bodyPr wrap="square" rtlCol="0">
            <a:spAutoFit/>
          </a:bodyPr>
          <a:lstStyle/>
          <a:p>
            <a:r>
              <a:rPr lang="en-PH" sz="1600" dirty="0"/>
              <a:t>5. Action Plan</a:t>
            </a:r>
          </a:p>
        </p:txBody>
      </p:sp>
      <p:sp>
        <p:nvSpPr>
          <p:cNvPr id="15" name="TextBox 14">
            <a:extLst>
              <a:ext uri="{FF2B5EF4-FFF2-40B4-BE49-F238E27FC236}">
                <a16:creationId xmlns:a16="http://schemas.microsoft.com/office/drawing/2014/main" id="{A26B8B2E-2F7C-46D9-9F25-DD085F9FAFC5}"/>
              </a:ext>
            </a:extLst>
          </p:cNvPr>
          <p:cNvSpPr txBox="1"/>
          <p:nvPr/>
        </p:nvSpPr>
        <p:spPr>
          <a:xfrm>
            <a:off x="-82555" y="5869035"/>
            <a:ext cx="3311530" cy="461665"/>
          </a:xfrm>
          <a:prstGeom prst="rect">
            <a:avLst/>
          </a:prstGeom>
          <a:noFill/>
        </p:spPr>
        <p:txBody>
          <a:bodyPr wrap="square">
            <a:spAutoFit/>
          </a:bodyPr>
          <a:lstStyle/>
          <a:p>
            <a:r>
              <a:rPr lang="sv-SE" sz="800" i="1" dirty="0">
                <a:solidFill>
                  <a:schemeClr val="accent1">
                    <a:lumMod val="20000"/>
                    <a:lumOff val="80000"/>
                  </a:schemeClr>
                </a:solidFill>
              </a:rPr>
              <a:t>(Esri, DigitalGlobe, GeoEye, i-cubed, USDA FSA, USGS, AEX, Getmapping, Aerogrid, IGN, IGP, swisstopo, and the GIS User Community, 2020)</a:t>
            </a:r>
          </a:p>
        </p:txBody>
      </p:sp>
      <p:sp>
        <p:nvSpPr>
          <p:cNvPr id="16" name="TextBox 15">
            <a:extLst>
              <a:ext uri="{FF2B5EF4-FFF2-40B4-BE49-F238E27FC236}">
                <a16:creationId xmlns:a16="http://schemas.microsoft.com/office/drawing/2014/main" id="{C39349A6-84F0-4606-9F70-487B2F23A58E}"/>
              </a:ext>
            </a:extLst>
          </p:cNvPr>
          <p:cNvSpPr txBox="1"/>
          <p:nvPr/>
        </p:nvSpPr>
        <p:spPr>
          <a:xfrm>
            <a:off x="6048901" y="3588898"/>
            <a:ext cx="5329646" cy="338554"/>
          </a:xfrm>
          <a:prstGeom prst="rect">
            <a:avLst/>
          </a:prstGeom>
          <a:noFill/>
        </p:spPr>
        <p:txBody>
          <a:bodyPr wrap="square" rtlCol="0">
            <a:spAutoFit/>
          </a:bodyPr>
          <a:lstStyle/>
          <a:p>
            <a:r>
              <a:rPr lang="en-PH" sz="1600" dirty="0"/>
              <a:t>6. Timeframe</a:t>
            </a:r>
          </a:p>
        </p:txBody>
      </p:sp>
      <p:sp>
        <p:nvSpPr>
          <p:cNvPr id="17" name="TextBox 16">
            <a:extLst>
              <a:ext uri="{FF2B5EF4-FFF2-40B4-BE49-F238E27FC236}">
                <a16:creationId xmlns:a16="http://schemas.microsoft.com/office/drawing/2014/main" id="{8A16362E-AEBD-436F-BB3A-B40B5C766546}"/>
              </a:ext>
            </a:extLst>
          </p:cNvPr>
          <p:cNvSpPr txBox="1"/>
          <p:nvPr/>
        </p:nvSpPr>
        <p:spPr>
          <a:xfrm>
            <a:off x="6451831" y="3980959"/>
            <a:ext cx="5329646" cy="338554"/>
          </a:xfrm>
          <a:prstGeom prst="rect">
            <a:avLst/>
          </a:prstGeom>
          <a:noFill/>
        </p:spPr>
        <p:txBody>
          <a:bodyPr wrap="square" rtlCol="0">
            <a:spAutoFit/>
          </a:bodyPr>
          <a:lstStyle/>
          <a:p>
            <a:r>
              <a:rPr lang="en-PH" sz="1600" dirty="0"/>
              <a:t>7. Financing &amp; Budget</a:t>
            </a:r>
          </a:p>
        </p:txBody>
      </p:sp>
      <p:sp>
        <p:nvSpPr>
          <p:cNvPr id="18" name="TextBox 17">
            <a:extLst>
              <a:ext uri="{FF2B5EF4-FFF2-40B4-BE49-F238E27FC236}">
                <a16:creationId xmlns:a16="http://schemas.microsoft.com/office/drawing/2014/main" id="{87D3B0BE-EF0D-4404-8B76-B9518C5B3863}"/>
              </a:ext>
            </a:extLst>
          </p:cNvPr>
          <p:cNvSpPr txBox="1"/>
          <p:nvPr/>
        </p:nvSpPr>
        <p:spPr>
          <a:xfrm>
            <a:off x="6769615" y="4353668"/>
            <a:ext cx="5329646" cy="338554"/>
          </a:xfrm>
          <a:prstGeom prst="rect">
            <a:avLst/>
          </a:prstGeom>
          <a:noFill/>
        </p:spPr>
        <p:txBody>
          <a:bodyPr wrap="square" rtlCol="0">
            <a:spAutoFit/>
          </a:bodyPr>
          <a:lstStyle/>
          <a:p>
            <a:r>
              <a:rPr lang="en-PH" sz="1600" dirty="0"/>
              <a:t>8. Monitoring Plan</a:t>
            </a:r>
          </a:p>
        </p:txBody>
      </p:sp>
      <p:sp>
        <p:nvSpPr>
          <p:cNvPr id="19" name="TextBox 18">
            <a:extLst>
              <a:ext uri="{FF2B5EF4-FFF2-40B4-BE49-F238E27FC236}">
                <a16:creationId xmlns:a16="http://schemas.microsoft.com/office/drawing/2014/main" id="{EE9CE4C2-9EEA-4523-A994-D6161F73D4C0}"/>
              </a:ext>
            </a:extLst>
          </p:cNvPr>
          <p:cNvSpPr txBox="1"/>
          <p:nvPr/>
        </p:nvSpPr>
        <p:spPr>
          <a:xfrm>
            <a:off x="7123987" y="4714065"/>
            <a:ext cx="5329646" cy="338554"/>
          </a:xfrm>
          <a:prstGeom prst="rect">
            <a:avLst/>
          </a:prstGeom>
          <a:noFill/>
        </p:spPr>
        <p:txBody>
          <a:bodyPr wrap="square" rtlCol="0">
            <a:spAutoFit/>
          </a:bodyPr>
          <a:lstStyle/>
          <a:p>
            <a:r>
              <a:rPr lang="en-PH" sz="1600" dirty="0"/>
              <a:t>9. Potential Problems</a:t>
            </a:r>
          </a:p>
        </p:txBody>
      </p:sp>
      <p:sp>
        <p:nvSpPr>
          <p:cNvPr id="20" name="TextBox 19">
            <a:extLst>
              <a:ext uri="{FF2B5EF4-FFF2-40B4-BE49-F238E27FC236}">
                <a16:creationId xmlns:a16="http://schemas.microsoft.com/office/drawing/2014/main" id="{F74E3CA5-EABA-4626-95BA-04A6CB53273F}"/>
              </a:ext>
            </a:extLst>
          </p:cNvPr>
          <p:cNvSpPr txBox="1"/>
          <p:nvPr/>
        </p:nvSpPr>
        <p:spPr>
          <a:xfrm>
            <a:off x="7484344" y="5118289"/>
            <a:ext cx="5329646" cy="369332"/>
          </a:xfrm>
          <a:prstGeom prst="rect">
            <a:avLst/>
          </a:prstGeom>
          <a:noFill/>
        </p:spPr>
        <p:txBody>
          <a:bodyPr wrap="square" rtlCol="0">
            <a:spAutoFit/>
          </a:bodyPr>
          <a:lstStyle/>
          <a:p>
            <a:r>
              <a:rPr lang="en-PH" dirty="0"/>
              <a:t>10. Risks &amp; Uncertainties</a:t>
            </a:r>
          </a:p>
        </p:txBody>
      </p:sp>
      <p:sp>
        <p:nvSpPr>
          <p:cNvPr id="21" name="TextBox 20">
            <a:extLst>
              <a:ext uri="{FF2B5EF4-FFF2-40B4-BE49-F238E27FC236}">
                <a16:creationId xmlns:a16="http://schemas.microsoft.com/office/drawing/2014/main" id="{BDCA830B-B82E-48B9-9DC5-9ED65386258F}"/>
              </a:ext>
            </a:extLst>
          </p:cNvPr>
          <p:cNvSpPr txBox="1"/>
          <p:nvPr/>
        </p:nvSpPr>
        <p:spPr>
          <a:xfrm>
            <a:off x="7810885" y="5548574"/>
            <a:ext cx="5329646" cy="369332"/>
          </a:xfrm>
          <a:prstGeom prst="rect">
            <a:avLst/>
          </a:prstGeom>
          <a:noFill/>
        </p:spPr>
        <p:txBody>
          <a:bodyPr wrap="square" rtlCol="0">
            <a:spAutoFit/>
          </a:bodyPr>
          <a:lstStyle/>
          <a:p>
            <a:r>
              <a:rPr lang="en-PH" dirty="0"/>
              <a:t>11. Assumptions</a:t>
            </a:r>
          </a:p>
        </p:txBody>
      </p:sp>
      <p:sp>
        <p:nvSpPr>
          <p:cNvPr id="22" name="TextBox 21">
            <a:extLst>
              <a:ext uri="{FF2B5EF4-FFF2-40B4-BE49-F238E27FC236}">
                <a16:creationId xmlns:a16="http://schemas.microsoft.com/office/drawing/2014/main" id="{6B192B37-3FB5-40F3-B0F6-55A7881F37CE}"/>
              </a:ext>
            </a:extLst>
          </p:cNvPr>
          <p:cNvSpPr txBox="1"/>
          <p:nvPr/>
        </p:nvSpPr>
        <p:spPr>
          <a:xfrm>
            <a:off x="8310794" y="5942662"/>
            <a:ext cx="5329646" cy="338554"/>
          </a:xfrm>
          <a:prstGeom prst="rect">
            <a:avLst/>
          </a:prstGeom>
          <a:noFill/>
        </p:spPr>
        <p:txBody>
          <a:bodyPr wrap="square" rtlCol="0">
            <a:spAutoFit/>
          </a:bodyPr>
          <a:lstStyle/>
          <a:p>
            <a:r>
              <a:rPr lang="en-PH" sz="1600" dirty="0"/>
              <a:t>12. Conclusion</a:t>
            </a:r>
          </a:p>
        </p:txBody>
      </p:sp>
      <p:pic>
        <p:nvPicPr>
          <p:cNvPr id="23" name="Picture 22" descr="A picture containing nature, mountain&#10;&#10;Description automatically generated">
            <a:extLst>
              <a:ext uri="{FF2B5EF4-FFF2-40B4-BE49-F238E27FC236}">
                <a16:creationId xmlns:a16="http://schemas.microsoft.com/office/drawing/2014/main" id="{6656A565-2917-4FB1-B12E-46F9C3579354}"/>
              </a:ext>
            </a:extLst>
          </p:cNvPr>
          <p:cNvPicPr>
            <a:picLocks noChangeAspect="1"/>
          </p:cNvPicPr>
          <p:nvPr/>
        </p:nvPicPr>
        <p:blipFill rotWithShape="1">
          <a:blip r:embed="rId6">
            <a:extLst>
              <a:ext uri="{28A0092B-C50C-407E-A947-70E740481C1C}">
                <a14:useLocalDpi xmlns:a14="http://schemas.microsoft.com/office/drawing/2010/main" val="0"/>
              </a:ext>
            </a:extLst>
          </a:blip>
          <a:srcRect l="27903" t="33461" r="-40042" b="20302"/>
          <a:stretch/>
        </p:blipFill>
        <p:spPr>
          <a:xfrm flipV="1">
            <a:off x="7681306" y="1750081"/>
            <a:ext cx="15711647" cy="4580618"/>
          </a:xfrm>
          <a:prstGeom prst="trapezoid">
            <a:avLst>
              <a:gd name="adj" fmla="val 93007"/>
            </a:avLst>
          </a:prstGeom>
        </p:spPr>
      </p:pic>
      <p:pic>
        <p:nvPicPr>
          <p:cNvPr id="6" name="Recorded Sound">
            <a:hlinkClick r:id="" action="ppaction://media"/>
            <a:extLst>
              <a:ext uri="{FF2B5EF4-FFF2-40B4-BE49-F238E27FC236}">
                <a16:creationId xmlns:a16="http://schemas.microsoft.com/office/drawing/2014/main" id="{3B99E874-EF4D-4FA3-B193-424978163C8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0000" y="360000"/>
            <a:ext cx="609600" cy="609600"/>
          </a:xfrm>
          <a:prstGeom prst="rect">
            <a:avLst/>
          </a:prstGeom>
        </p:spPr>
      </p:pic>
    </p:spTree>
    <p:extLst>
      <p:ext uri="{BB962C8B-B14F-4D97-AF65-F5344CB8AC3E}">
        <p14:creationId xmlns:p14="http://schemas.microsoft.com/office/powerpoint/2010/main" val="1171474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9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p:nvSpPr>
          <p:cNvPr id="103" name="Rectangle 102">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5" name="Rectangle 104">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7" name="Straight Connector 106">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09" name="Rectangle 108">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Google Shape;225;p33"/>
          <p:cNvSpPr txBox="1">
            <a:spLocks noGrp="1"/>
          </p:cNvSpPr>
          <p:nvPr>
            <p:ph type="title"/>
          </p:nvPr>
        </p:nvSpPr>
        <p:spPr>
          <a:xfrm>
            <a:off x="633999" y="4550229"/>
            <a:ext cx="10909073" cy="1057655"/>
          </a:xfrm>
          <a:prstGeom prst="rect">
            <a:avLst/>
          </a:prstGeom>
        </p:spPr>
        <p:txBody>
          <a:bodyPr spcFirstLastPara="1" vert="horz" lIns="91440" tIns="45720" rIns="91440" bIns="45720" rtlCol="0" anchor="b" anchorCtr="0">
            <a:normAutofit/>
          </a:bodyPr>
          <a:lstStyle/>
          <a:p>
            <a:pPr>
              <a:spcBef>
                <a:spcPct val="0"/>
              </a:spcBef>
            </a:pPr>
            <a:r>
              <a:rPr lang="en-US" sz="3600" dirty="0">
                <a:solidFill>
                  <a:schemeClr val="tx1">
                    <a:lumMod val="85000"/>
                    <a:lumOff val="15000"/>
                  </a:schemeClr>
                </a:solidFill>
              </a:rPr>
              <a:t>Phase V (Sustainability)</a:t>
            </a:r>
          </a:p>
        </p:txBody>
      </p:sp>
      <p:cxnSp>
        <p:nvCxnSpPr>
          <p:cNvPr id="111" name="Straight Connector 110">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13" name="Rectangle 112">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5" name="Rectangle 114">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26" name="Google Shape;226;p33"/>
          <p:cNvGraphicFramePr/>
          <p:nvPr>
            <p:extLst>
              <p:ext uri="{D42A27DB-BD31-4B8C-83A1-F6EECF244321}">
                <p14:modId xmlns:p14="http://schemas.microsoft.com/office/powerpoint/2010/main" val="153838010"/>
              </p:ext>
            </p:extLst>
          </p:nvPr>
        </p:nvGraphicFramePr>
        <p:xfrm>
          <a:off x="780994" y="640080"/>
          <a:ext cx="10625393" cy="3602737"/>
        </p:xfrm>
        <a:graphic>
          <a:graphicData uri="http://schemas.openxmlformats.org/drawingml/2006/table">
            <a:tbl>
              <a:tblPr firstRow="1" bandRow="1">
                <a:tableStyleId>{3B4B98B0-60AC-42C2-AFA5-B58CD77FA1E5}</a:tableStyleId>
              </a:tblPr>
              <a:tblGrid>
                <a:gridCol w="1862893">
                  <a:extLst>
                    <a:ext uri="{9D8B030D-6E8A-4147-A177-3AD203B41FA5}">
                      <a16:colId xmlns:a16="http://schemas.microsoft.com/office/drawing/2014/main" val="20000"/>
                    </a:ext>
                  </a:extLst>
                </a:gridCol>
                <a:gridCol w="1588257">
                  <a:extLst>
                    <a:ext uri="{9D8B030D-6E8A-4147-A177-3AD203B41FA5}">
                      <a16:colId xmlns:a16="http://schemas.microsoft.com/office/drawing/2014/main" val="20001"/>
                    </a:ext>
                  </a:extLst>
                </a:gridCol>
                <a:gridCol w="1352337">
                  <a:extLst>
                    <a:ext uri="{9D8B030D-6E8A-4147-A177-3AD203B41FA5}">
                      <a16:colId xmlns:a16="http://schemas.microsoft.com/office/drawing/2014/main" val="20002"/>
                    </a:ext>
                  </a:extLst>
                </a:gridCol>
                <a:gridCol w="1336609">
                  <a:extLst>
                    <a:ext uri="{9D8B030D-6E8A-4147-A177-3AD203B41FA5}">
                      <a16:colId xmlns:a16="http://schemas.microsoft.com/office/drawing/2014/main" val="20003"/>
                    </a:ext>
                  </a:extLst>
                </a:gridCol>
                <a:gridCol w="1407990">
                  <a:extLst>
                    <a:ext uri="{9D8B030D-6E8A-4147-A177-3AD203B41FA5}">
                      <a16:colId xmlns:a16="http://schemas.microsoft.com/office/drawing/2014/main" val="20004"/>
                    </a:ext>
                  </a:extLst>
                </a:gridCol>
                <a:gridCol w="1733439">
                  <a:extLst>
                    <a:ext uri="{9D8B030D-6E8A-4147-A177-3AD203B41FA5}">
                      <a16:colId xmlns:a16="http://schemas.microsoft.com/office/drawing/2014/main" val="20005"/>
                    </a:ext>
                  </a:extLst>
                </a:gridCol>
                <a:gridCol w="1343868">
                  <a:extLst>
                    <a:ext uri="{9D8B030D-6E8A-4147-A177-3AD203B41FA5}">
                      <a16:colId xmlns:a16="http://schemas.microsoft.com/office/drawing/2014/main" val="20006"/>
                    </a:ext>
                  </a:extLst>
                </a:gridCol>
              </a:tblGrid>
              <a:tr h="562113">
                <a:tc>
                  <a:txBody>
                    <a:bodyPr/>
                    <a:lstStyle/>
                    <a:p>
                      <a:pPr marL="0" lvl="0" indent="0" algn="l" rtl="0">
                        <a:spcBef>
                          <a:spcPts val="0"/>
                        </a:spcBef>
                        <a:spcAft>
                          <a:spcPts val="0"/>
                        </a:spcAft>
                        <a:buNone/>
                      </a:pPr>
                      <a:r>
                        <a:rPr lang="en" sz="1100" b="1"/>
                        <a:t>River Restoration Measure</a:t>
                      </a:r>
                      <a:endParaRPr sz="1100" b="1"/>
                    </a:p>
                  </a:txBody>
                  <a:tcPr marL="92901" marR="92901" marT="92901" marB="92901"/>
                </a:tc>
                <a:tc>
                  <a:txBody>
                    <a:bodyPr/>
                    <a:lstStyle/>
                    <a:p>
                      <a:pPr marL="0" lvl="0" indent="0" algn="l" rtl="0">
                        <a:spcBef>
                          <a:spcPts val="0"/>
                        </a:spcBef>
                        <a:spcAft>
                          <a:spcPts val="0"/>
                        </a:spcAft>
                        <a:buNone/>
                      </a:pPr>
                      <a:r>
                        <a:rPr lang="en" sz="1100" b="1"/>
                        <a:t>Purpose</a:t>
                      </a:r>
                      <a:endParaRPr sz="1100" b="1"/>
                    </a:p>
                  </a:txBody>
                  <a:tcPr marL="92901" marR="92901" marT="92901" marB="92901"/>
                </a:tc>
                <a:tc>
                  <a:txBody>
                    <a:bodyPr/>
                    <a:lstStyle/>
                    <a:p>
                      <a:pPr marL="0" lvl="0" indent="0" algn="l" rtl="0">
                        <a:spcBef>
                          <a:spcPts val="0"/>
                        </a:spcBef>
                        <a:spcAft>
                          <a:spcPts val="0"/>
                        </a:spcAft>
                        <a:buNone/>
                      </a:pPr>
                      <a:r>
                        <a:rPr lang="en" sz="1100" b="1"/>
                        <a:t>Active Restoration</a:t>
                      </a:r>
                      <a:endParaRPr sz="1100" b="1"/>
                    </a:p>
                  </a:txBody>
                  <a:tcPr marL="92901" marR="92901" marT="92901" marB="92901"/>
                </a:tc>
                <a:tc>
                  <a:txBody>
                    <a:bodyPr/>
                    <a:lstStyle/>
                    <a:p>
                      <a:pPr marL="0" lvl="0" indent="0" algn="l" rtl="0">
                        <a:spcBef>
                          <a:spcPts val="0"/>
                        </a:spcBef>
                        <a:spcAft>
                          <a:spcPts val="0"/>
                        </a:spcAft>
                        <a:buNone/>
                      </a:pPr>
                      <a:r>
                        <a:rPr lang="en" sz="1100" b="1"/>
                        <a:t>Passive Restoration</a:t>
                      </a:r>
                      <a:endParaRPr sz="1100" b="1"/>
                    </a:p>
                  </a:txBody>
                  <a:tcPr marL="92901" marR="92901" marT="92901" marB="92901"/>
                </a:tc>
                <a:tc>
                  <a:txBody>
                    <a:bodyPr/>
                    <a:lstStyle/>
                    <a:p>
                      <a:pPr marL="0" lvl="0" indent="0" algn="l" rtl="0">
                        <a:spcBef>
                          <a:spcPts val="0"/>
                        </a:spcBef>
                        <a:spcAft>
                          <a:spcPts val="0"/>
                        </a:spcAft>
                        <a:buNone/>
                      </a:pPr>
                      <a:r>
                        <a:rPr lang="en" sz="1100" b="1"/>
                        <a:t>Responsible Entity</a:t>
                      </a:r>
                      <a:endParaRPr sz="1100" b="1"/>
                    </a:p>
                  </a:txBody>
                  <a:tcPr marL="92901" marR="92901" marT="92901" marB="92901"/>
                </a:tc>
                <a:tc>
                  <a:txBody>
                    <a:bodyPr/>
                    <a:lstStyle/>
                    <a:p>
                      <a:pPr marL="0" lvl="0" indent="0" algn="l" rtl="0">
                        <a:spcBef>
                          <a:spcPts val="0"/>
                        </a:spcBef>
                        <a:spcAft>
                          <a:spcPts val="0"/>
                        </a:spcAft>
                        <a:buNone/>
                      </a:pPr>
                      <a:r>
                        <a:rPr lang="en" sz="1100" b="1"/>
                        <a:t>Output</a:t>
                      </a:r>
                      <a:endParaRPr sz="1100" b="1"/>
                    </a:p>
                  </a:txBody>
                  <a:tcPr marL="92901" marR="92901" marT="92901" marB="92901"/>
                </a:tc>
                <a:tc>
                  <a:txBody>
                    <a:bodyPr/>
                    <a:lstStyle/>
                    <a:p>
                      <a:pPr marL="0" lvl="0" indent="0" algn="l" rtl="0">
                        <a:spcBef>
                          <a:spcPts val="0"/>
                        </a:spcBef>
                        <a:spcAft>
                          <a:spcPts val="0"/>
                        </a:spcAft>
                        <a:buNone/>
                      </a:pPr>
                      <a:r>
                        <a:rPr lang="en" sz="1100" b="1"/>
                        <a:t>Outcome</a:t>
                      </a:r>
                      <a:endParaRPr sz="1100" b="1"/>
                    </a:p>
                  </a:txBody>
                  <a:tcPr marL="92901" marR="92901" marT="92901" marB="92901"/>
                </a:tc>
                <a:extLst>
                  <a:ext uri="{0D108BD9-81ED-4DB2-BD59-A6C34878D82A}">
                    <a16:rowId xmlns:a16="http://schemas.microsoft.com/office/drawing/2014/main" val="10000"/>
                  </a:ext>
                </a:extLst>
              </a:tr>
              <a:tr h="387895">
                <a:tc gridSpan="7">
                  <a:txBody>
                    <a:bodyPr/>
                    <a:lstStyle/>
                    <a:p>
                      <a:pPr marL="0" lvl="0" indent="0" algn="ctr" rtl="0">
                        <a:spcBef>
                          <a:spcPts val="0"/>
                        </a:spcBef>
                        <a:spcAft>
                          <a:spcPts val="0"/>
                        </a:spcAft>
                        <a:buNone/>
                      </a:pPr>
                      <a:r>
                        <a:rPr lang="en" sz="1100" b="1"/>
                        <a:t>Phase V (Socio-Cultural - Sustainability, Education and Eco-Tourism) 2024 Onwards</a:t>
                      </a:r>
                      <a:endParaRPr sz="1100" b="1"/>
                    </a:p>
                  </a:txBody>
                  <a:tcPr marL="92901" marR="92901" marT="92901" marB="92901"/>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2652729">
                <a:tc>
                  <a:txBody>
                    <a:bodyPr/>
                    <a:lstStyle/>
                    <a:p>
                      <a:pPr marL="0" lvl="0" indent="0" algn="l" rtl="0">
                        <a:spcBef>
                          <a:spcPts val="0"/>
                        </a:spcBef>
                        <a:spcAft>
                          <a:spcPts val="0"/>
                        </a:spcAft>
                        <a:buNone/>
                      </a:pPr>
                      <a:r>
                        <a:rPr lang="en" sz="1100"/>
                        <a:t>Sustainability, Education and Recreation</a:t>
                      </a:r>
                      <a:endParaRPr sz="1100"/>
                    </a:p>
                  </a:txBody>
                  <a:tcPr marL="92901" marR="92901" marT="92901" marB="92901"/>
                </a:tc>
                <a:tc>
                  <a:txBody>
                    <a:bodyPr/>
                    <a:lstStyle/>
                    <a:p>
                      <a:pPr marL="0" lvl="0" indent="0" algn="l" rtl="0">
                        <a:spcBef>
                          <a:spcPts val="0"/>
                        </a:spcBef>
                        <a:spcAft>
                          <a:spcPts val="0"/>
                        </a:spcAft>
                        <a:buNone/>
                      </a:pPr>
                      <a:r>
                        <a:rPr lang="en" sz="1100"/>
                        <a:t>To ensure the sustainability of the project to the active engagement of community stakeholders as well as to become as a reference for other river restoration initiatives </a:t>
                      </a:r>
                      <a:endParaRPr sz="1100"/>
                    </a:p>
                  </a:txBody>
                  <a:tcPr marL="92901" marR="92901" marT="92901" marB="92901"/>
                </a:tc>
                <a:tc>
                  <a:txBody>
                    <a:bodyPr/>
                    <a:lstStyle/>
                    <a:p>
                      <a:pPr marL="0" lvl="0" indent="0" algn="l" rtl="0">
                        <a:spcBef>
                          <a:spcPts val="0"/>
                        </a:spcBef>
                        <a:spcAft>
                          <a:spcPts val="0"/>
                        </a:spcAft>
                        <a:buNone/>
                      </a:pPr>
                      <a:r>
                        <a:rPr lang="en" sz="1100"/>
                        <a:t>Restocking of species</a:t>
                      </a:r>
                      <a:endParaRPr sz="1100"/>
                    </a:p>
                    <a:p>
                      <a:pPr marL="0" lvl="0" indent="0" algn="l" rtl="0">
                        <a:spcBef>
                          <a:spcPts val="0"/>
                        </a:spcBef>
                        <a:spcAft>
                          <a:spcPts val="0"/>
                        </a:spcAft>
                        <a:buNone/>
                      </a:pPr>
                      <a:r>
                        <a:rPr lang="en" sz="1100"/>
                        <a:t>And Redredging of riverbed</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Removal of concrete infrastructures if bioengineering initiaives took off efficiently</a:t>
                      </a:r>
                      <a:endParaRPr sz="1100"/>
                    </a:p>
                  </a:txBody>
                  <a:tcPr marL="92901" marR="92901" marT="92901" marB="92901"/>
                </a:tc>
                <a:tc>
                  <a:txBody>
                    <a:bodyPr/>
                    <a:lstStyle/>
                    <a:p>
                      <a:pPr marL="0" lvl="0" indent="0" algn="l" rtl="0">
                        <a:spcBef>
                          <a:spcPts val="0"/>
                        </a:spcBef>
                        <a:spcAft>
                          <a:spcPts val="0"/>
                        </a:spcAft>
                        <a:buNone/>
                      </a:pPr>
                      <a:r>
                        <a:rPr lang="en" sz="1100" dirty="0"/>
                        <a:t>Constant monitoring and evaluation for regular assessment and adaptive management</a:t>
                      </a:r>
                      <a:endParaRPr sz="1100" dirty="0"/>
                    </a:p>
                  </a:txBody>
                  <a:tcPr marL="92901" marR="92901" marT="92901" marB="92901"/>
                </a:tc>
                <a:tc>
                  <a:txBody>
                    <a:bodyPr/>
                    <a:lstStyle/>
                    <a:p>
                      <a:pPr marL="0" lvl="0" indent="0" algn="l" rtl="0">
                        <a:spcBef>
                          <a:spcPts val="0"/>
                        </a:spcBef>
                        <a:spcAft>
                          <a:spcPts val="0"/>
                        </a:spcAft>
                        <a:buNone/>
                      </a:pPr>
                      <a:r>
                        <a:rPr lang="en" sz="1100"/>
                        <a:t>City Government, Barangay officials, Community leaders and residents</a:t>
                      </a:r>
                      <a:endParaRPr sz="1100"/>
                    </a:p>
                  </a:txBody>
                  <a:tcPr marL="92901" marR="92901" marT="92901" marB="92901"/>
                </a:tc>
                <a:tc>
                  <a:txBody>
                    <a:bodyPr/>
                    <a:lstStyle/>
                    <a:p>
                      <a:pPr marL="0" lvl="0" indent="0" algn="l" rtl="0">
                        <a:spcBef>
                          <a:spcPts val="0"/>
                        </a:spcBef>
                        <a:spcAft>
                          <a:spcPts val="0"/>
                        </a:spcAft>
                        <a:buNone/>
                      </a:pPr>
                      <a:r>
                        <a:rPr lang="en" sz="1100"/>
                        <a:t>Inventory of species present in the river system</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Levels of pollution, erosion and other river related incidences</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Maintained and accessible data of the entire river health, its features and processes</a:t>
                      </a:r>
                      <a:endParaRPr sz="1100"/>
                    </a:p>
                  </a:txBody>
                  <a:tcPr marL="92901" marR="92901" marT="92901" marB="92901"/>
                </a:tc>
                <a:tc>
                  <a:txBody>
                    <a:bodyPr/>
                    <a:lstStyle/>
                    <a:p>
                      <a:pPr marL="0" lvl="0" indent="0" algn="l" rtl="0">
                        <a:spcBef>
                          <a:spcPts val="0"/>
                        </a:spcBef>
                        <a:spcAft>
                          <a:spcPts val="0"/>
                        </a:spcAft>
                        <a:buNone/>
                      </a:pPr>
                      <a:r>
                        <a:rPr lang="en" sz="1100" dirty="0"/>
                        <a:t>Increased number of researchers, tourists and excortions in the river</a:t>
                      </a:r>
                      <a:endParaRPr sz="1100" dirty="0"/>
                    </a:p>
                    <a:p>
                      <a:pPr marL="0" lvl="0" indent="0" algn="l" rtl="0">
                        <a:spcBef>
                          <a:spcPts val="0"/>
                        </a:spcBef>
                        <a:spcAft>
                          <a:spcPts val="0"/>
                        </a:spcAft>
                        <a:buNone/>
                      </a:pPr>
                      <a:endParaRPr sz="1100" dirty="0"/>
                    </a:p>
                    <a:p>
                      <a:pPr marL="0" lvl="0" indent="0" algn="l" rtl="0">
                        <a:spcBef>
                          <a:spcPts val="0"/>
                        </a:spcBef>
                        <a:spcAft>
                          <a:spcPts val="0"/>
                        </a:spcAft>
                        <a:buNone/>
                      </a:pPr>
                      <a:r>
                        <a:rPr lang="en" sz="1100" dirty="0"/>
                        <a:t>Sustained Ecosystem funtion and stabilized structure without human intervention</a:t>
                      </a:r>
                      <a:endParaRPr sz="1100" dirty="0"/>
                    </a:p>
                  </a:txBody>
                  <a:tcPr marL="92901" marR="92901" marT="92901" marB="92901"/>
                </a:tc>
                <a:extLst>
                  <a:ext uri="{0D108BD9-81ED-4DB2-BD59-A6C34878D82A}">
                    <a16:rowId xmlns:a16="http://schemas.microsoft.com/office/drawing/2014/main" val="10002"/>
                  </a:ext>
                </a:extLst>
              </a:tr>
            </a:tbl>
          </a:graphicData>
        </a:graphic>
      </p:graphicFrame>
      <p:pic>
        <p:nvPicPr>
          <p:cNvPr id="2" name="20">
            <a:hlinkClick r:id="" action="ppaction://media"/>
            <a:extLst>
              <a:ext uri="{FF2B5EF4-FFF2-40B4-BE49-F238E27FC236}">
                <a16:creationId xmlns:a16="http://schemas.microsoft.com/office/drawing/2014/main" id="{83CAD09D-5A8B-4AC5-ADDE-0425CAAE3B9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56264" y="5568696"/>
            <a:ext cx="609600" cy="6096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0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0"/>
        <p:cNvGrpSpPr/>
        <p:nvPr/>
      </p:nvGrpSpPr>
      <p:grpSpPr>
        <a:xfrm>
          <a:off x="0" y="0"/>
          <a:ext cx="0" cy="0"/>
          <a:chOff x="0" y="0"/>
          <a:chExt cx="0" cy="0"/>
        </a:xfrm>
      </p:grpSpPr>
      <p:sp>
        <p:nvSpPr>
          <p:cNvPr id="110" name="Rectangle 10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2" name="Rectangle 11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4" name="Straight Connector 11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16" name="Rectangle 115">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0" name="Rectangle 119">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Google Shape;200;p29">
            <a:extLst>
              <a:ext uri="{FF2B5EF4-FFF2-40B4-BE49-F238E27FC236}">
                <a16:creationId xmlns:a16="http://schemas.microsoft.com/office/drawing/2014/main" id="{BCB287E4-27A1-4F0A-AAF0-69E5855A5448}"/>
              </a:ext>
            </a:extLst>
          </p:cNvPr>
          <p:cNvSpPr txBox="1">
            <a:spLocks/>
          </p:cNvSpPr>
          <p:nvPr/>
        </p:nvSpPr>
        <p:spPr>
          <a:xfrm>
            <a:off x="632896" y="5548355"/>
            <a:ext cx="10058400" cy="822960"/>
          </a:xfrm>
          <a:prstGeom prst="rect">
            <a:avLst/>
          </a:prstGeom>
        </p:spPr>
        <p:txBody>
          <a:bodyPr spcFirstLastPara="1" vert="horz" wrap="square" lIns="91440" tIns="45720" rIns="91440" bIns="45720" rtlCol="0" anchor="b" anchorCtr="0">
            <a:noAutofit/>
          </a:bodyPr>
          <a:lstStyle>
            <a:lvl1pPr lvl="0" algn="l" defTabSz="914400" rtl="0" eaLnBrk="1" latinLnBrk="0" hangingPunct="1">
              <a:lnSpc>
                <a:spcPct val="85000"/>
              </a:lnSpc>
              <a:spcBef>
                <a:spcPts val="0"/>
              </a:spcBef>
              <a:spcAft>
                <a:spcPts val="0"/>
              </a:spcAft>
              <a:buClr>
                <a:schemeClr val="dk2"/>
              </a:buClr>
              <a:buSzPts val="2600"/>
              <a:buNone/>
              <a:defRPr sz="3467" kern="1200" spc="-50" baseline="0">
                <a:solidFill>
                  <a:schemeClr val="dk2"/>
                </a:solidFill>
                <a:latin typeface="+mj-lt"/>
                <a:ea typeface="+mj-ea"/>
                <a:cs typeface="+mj-cs"/>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pPr>
              <a:spcBef>
                <a:spcPct val="0"/>
              </a:spcBef>
            </a:pPr>
            <a:r>
              <a:rPr lang="en-US" sz="6000" dirty="0">
                <a:solidFill>
                  <a:srgbClr val="FFFFFF"/>
                </a:solidFill>
              </a:rPr>
              <a:t>Timeline</a:t>
            </a:r>
          </a:p>
        </p:txBody>
      </p:sp>
      <p:pic>
        <p:nvPicPr>
          <p:cNvPr id="4" name="Picture 3" descr="Chart&#10;&#10;Description automatically generated">
            <a:hlinkClick r:id="rId5"/>
            <a:extLst>
              <a:ext uri="{FF2B5EF4-FFF2-40B4-BE49-F238E27FC236}">
                <a16:creationId xmlns:a16="http://schemas.microsoft.com/office/drawing/2014/main" id="{74F1282A-AE28-445C-8AD1-56F1E9962A64}"/>
              </a:ext>
            </a:extLst>
          </p:cNvPr>
          <p:cNvPicPr>
            <a:picLocks noChangeAspect="1"/>
          </p:cNvPicPr>
          <p:nvPr/>
        </p:nvPicPr>
        <p:blipFill rotWithShape="1">
          <a:blip r:embed="rId6">
            <a:extLst>
              <a:ext uri="{28A0092B-C50C-407E-A947-70E740481C1C}">
                <a14:useLocalDpi xmlns:a14="http://schemas.microsoft.com/office/drawing/2010/main" val="0"/>
              </a:ext>
            </a:extLst>
          </a:blip>
          <a:srcRect l="5191" t="36211" r="3569" b="6703"/>
          <a:stretch/>
        </p:blipFill>
        <p:spPr>
          <a:xfrm>
            <a:off x="-10758" y="183611"/>
            <a:ext cx="12188825" cy="4289718"/>
          </a:xfrm>
          <a:prstGeom prst="rect">
            <a:avLst/>
          </a:prstGeom>
        </p:spPr>
      </p:pic>
      <p:graphicFrame>
        <p:nvGraphicFramePr>
          <p:cNvPr id="7" name="Table 7">
            <a:extLst>
              <a:ext uri="{FF2B5EF4-FFF2-40B4-BE49-F238E27FC236}">
                <a16:creationId xmlns:a16="http://schemas.microsoft.com/office/drawing/2014/main" id="{55969FAB-4B30-4E4F-B3DC-1139223FD507}"/>
              </a:ext>
            </a:extLst>
          </p:cNvPr>
          <p:cNvGraphicFramePr>
            <a:graphicFrameLocks noGrp="1"/>
          </p:cNvGraphicFramePr>
          <p:nvPr>
            <p:extLst>
              <p:ext uri="{D42A27DB-BD31-4B8C-83A1-F6EECF244321}">
                <p14:modId xmlns:p14="http://schemas.microsoft.com/office/powerpoint/2010/main" val="752198740"/>
              </p:ext>
            </p:extLst>
          </p:nvPr>
        </p:nvGraphicFramePr>
        <p:xfrm>
          <a:off x="8996431" y="5065297"/>
          <a:ext cx="3071744" cy="1706880"/>
        </p:xfrm>
        <a:graphic>
          <a:graphicData uri="http://schemas.openxmlformats.org/drawingml/2006/table">
            <a:tbl>
              <a:tblPr firstRow="1" lastRow="1" bandRow="1">
                <a:tableStyleId>{0660B408-B3CF-4A94-85FC-2B1E0A45F4A2}</a:tableStyleId>
              </a:tblPr>
              <a:tblGrid>
                <a:gridCol w="966719">
                  <a:extLst>
                    <a:ext uri="{9D8B030D-6E8A-4147-A177-3AD203B41FA5}">
                      <a16:colId xmlns:a16="http://schemas.microsoft.com/office/drawing/2014/main" val="2539791485"/>
                    </a:ext>
                  </a:extLst>
                </a:gridCol>
                <a:gridCol w="2105025">
                  <a:extLst>
                    <a:ext uri="{9D8B030D-6E8A-4147-A177-3AD203B41FA5}">
                      <a16:colId xmlns:a16="http://schemas.microsoft.com/office/drawing/2014/main" val="1660012627"/>
                    </a:ext>
                  </a:extLst>
                </a:gridCol>
              </a:tblGrid>
              <a:tr h="243308">
                <a:tc>
                  <a:txBody>
                    <a:bodyPr/>
                    <a:lstStyle/>
                    <a:p>
                      <a:r>
                        <a:rPr lang="en-US" sz="1000" dirty="0"/>
                        <a:t>Phase</a:t>
                      </a:r>
                    </a:p>
                  </a:txBody>
                  <a:tcPr/>
                </a:tc>
                <a:tc>
                  <a:txBody>
                    <a:bodyPr/>
                    <a:lstStyle/>
                    <a:p>
                      <a:r>
                        <a:rPr lang="en-US" sz="1000" dirty="0"/>
                        <a:t>Duration</a:t>
                      </a:r>
                    </a:p>
                  </a:txBody>
                  <a:tcPr/>
                </a:tc>
                <a:extLst>
                  <a:ext uri="{0D108BD9-81ED-4DB2-BD59-A6C34878D82A}">
                    <a16:rowId xmlns:a16="http://schemas.microsoft.com/office/drawing/2014/main" val="89843670"/>
                  </a:ext>
                </a:extLst>
              </a:tr>
              <a:tr h="243308">
                <a:tc>
                  <a:txBody>
                    <a:bodyPr/>
                    <a:lstStyle/>
                    <a:p>
                      <a:r>
                        <a:rPr lang="en-US" sz="1000" dirty="0"/>
                        <a:t>I</a:t>
                      </a:r>
                    </a:p>
                  </a:txBody>
                  <a:tcPr/>
                </a:tc>
                <a:tc>
                  <a:txBody>
                    <a:bodyPr/>
                    <a:lstStyle/>
                    <a:p>
                      <a:r>
                        <a:rPr lang="en-US" sz="1000" dirty="0"/>
                        <a:t>2 years</a:t>
                      </a:r>
                    </a:p>
                  </a:txBody>
                  <a:tcPr/>
                </a:tc>
                <a:extLst>
                  <a:ext uri="{0D108BD9-81ED-4DB2-BD59-A6C34878D82A}">
                    <a16:rowId xmlns:a16="http://schemas.microsoft.com/office/drawing/2014/main" val="2559155766"/>
                  </a:ext>
                </a:extLst>
              </a:tr>
              <a:tr h="243308">
                <a:tc>
                  <a:txBody>
                    <a:bodyPr/>
                    <a:lstStyle/>
                    <a:p>
                      <a:r>
                        <a:rPr lang="en-US" sz="1000" dirty="0"/>
                        <a:t>II</a:t>
                      </a:r>
                    </a:p>
                  </a:txBody>
                  <a:tcPr/>
                </a:tc>
                <a:tc>
                  <a:txBody>
                    <a:bodyPr/>
                    <a:lstStyle/>
                    <a:p>
                      <a:r>
                        <a:rPr lang="en-US" sz="1000" dirty="0"/>
                        <a:t>2 years and 9 months</a:t>
                      </a:r>
                    </a:p>
                  </a:txBody>
                  <a:tcPr/>
                </a:tc>
                <a:extLst>
                  <a:ext uri="{0D108BD9-81ED-4DB2-BD59-A6C34878D82A}">
                    <a16:rowId xmlns:a16="http://schemas.microsoft.com/office/drawing/2014/main" val="3567018334"/>
                  </a:ext>
                </a:extLst>
              </a:tr>
              <a:tr h="243308">
                <a:tc>
                  <a:txBody>
                    <a:bodyPr/>
                    <a:lstStyle/>
                    <a:p>
                      <a:r>
                        <a:rPr lang="en-US" sz="1000" dirty="0"/>
                        <a:t>III</a:t>
                      </a:r>
                    </a:p>
                  </a:txBody>
                  <a:tcPr/>
                </a:tc>
                <a:tc>
                  <a:txBody>
                    <a:bodyPr/>
                    <a:lstStyle/>
                    <a:p>
                      <a:r>
                        <a:rPr lang="en-US" sz="1000" dirty="0"/>
                        <a:t>3 years and 6 months</a:t>
                      </a:r>
                    </a:p>
                  </a:txBody>
                  <a:tcPr/>
                </a:tc>
                <a:extLst>
                  <a:ext uri="{0D108BD9-81ED-4DB2-BD59-A6C34878D82A}">
                    <a16:rowId xmlns:a16="http://schemas.microsoft.com/office/drawing/2014/main" val="886804176"/>
                  </a:ext>
                </a:extLst>
              </a:tr>
              <a:tr h="243308">
                <a:tc>
                  <a:txBody>
                    <a:bodyPr/>
                    <a:lstStyle/>
                    <a:p>
                      <a:r>
                        <a:rPr lang="en-US" sz="1000" dirty="0"/>
                        <a:t>IV</a:t>
                      </a:r>
                    </a:p>
                  </a:txBody>
                  <a:tcPr/>
                </a:tc>
                <a:tc>
                  <a:txBody>
                    <a:bodyPr/>
                    <a:lstStyle/>
                    <a:p>
                      <a:r>
                        <a:rPr lang="en-US" sz="1000" dirty="0"/>
                        <a:t>6 years and 6 months</a:t>
                      </a:r>
                    </a:p>
                  </a:txBody>
                  <a:tcPr/>
                </a:tc>
                <a:extLst>
                  <a:ext uri="{0D108BD9-81ED-4DB2-BD59-A6C34878D82A}">
                    <a16:rowId xmlns:a16="http://schemas.microsoft.com/office/drawing/2014/main" val="80292242"/>
                  </a:ext>
                </a:extLst>
              </a:tr>
              <a:tr h="243308">
                <a:tc>
                  <a:txBody>
                    <a:bodyPr/>
                    <a:lstStyle/>
                    <a:p>
                      <a:r>
                        <a:rPr lang="en-US" sz="1000" dirty="0"/>
                        <a:t>V</a:t>
                      </a:r>
                    </a:p>
                  </a:txBody>
                  <a:tcPr/>
                </a:tc>
                <a:tc>
                  <a:txBody>
                    <a:bodyPr/>
                    <a:lstStyle/>
                    <a:p>
                      <a:r>
                        <a:rPr lang="en-US" sz="1000" dirty="0"/>
                        <a:t>2 years and 3 months</a:t>
                      </a:r>
                    </a:p>
                  </a:txBody>
                  <a:tcPr/>
                </a:tc>
                <a:extLst>
                  <a:ext uri="{0D108BD9-81ED-4DB2-BD59-A6C34878D82A}">
                    <a16:rowId xmlns:a16="http://schemas.microsoft.com/office/drawing/2014/main" val="3346482494"/>
                  </a:ext>
                </a:extLst>
              </a:tr>
              <a:tr h="243308">
                <a:tc>
                  <a:txBody>
                    <a:bodyPr/>
                    <a:lstStyle/>
                    <a:p>
                      <a:r>
                        <a:rPr lang="en-US" sz="1000" dirty="0"/>
                        <a:t>Total</a:t>
                      </a:r>
                    </a:p>
                  </a:txBody>
                  <a:tcPr/>
                </a:tc>
                <a:tc>
                  <a:txBody>
                    <a:bodyPr/>
                    <a:lstStyle/>
                    <a:p>
                      <a:r>
                        <a:rPr lang="en-US" sz="1000" dirty="0"/>
                        <a:t>15 years</a:t>
                      </a:r>
                    </a:p>
                  </a:txBody>
                  <a:tcPr/>
                </a:tc>
                <a:extLst>
                  <a:ext uri="{0D108BD9-81ED-4DB2-BD59-A6C34878D82A}">
                    <a16:rowId xmlns:a16="http://schemas.microsoft.com/office/drawing/2014/main" val="2587324768"/>
                  </a:ext>
                </a:extLst>
              </a:tr>
            </a:tbl>
          </a:graphicData>
        </a:graphic>
      </p:graphicFrame>
      <p:sp>
        <p:nvSpPr>
          <p:cNvPr id="16" name="Content Placeholder 2">
            <a:extLst>
              <a:ext uri="{FF2B5EF4-FFF2-40B4-BE49-F238E27FC236}">
                <a16:creationId xmlns:a16="http://schemas.microsoft.com/office/drawing/2014/main" id="{E5E0CA24-F07B-48F3-B84C-4E17FF26890A}"/>
              </a:ext>
            </a:extLst>
          </p:cNvPr>
          <p:cNvSpPr txBox="1">
            <a:spLocks/>
          </p:cNvSpPr>
          <p:nvPr/>
        </p:nvSpPr>
        <p:spPr>
          <a:xfrm>
            <a:off x="4628906" y="5331552"/>
            <a:ext cx="3924544" cy="1277820"/>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rgbClr val="FFFFFF"/>
                </a:solidFill>
              </a:rPr>
              <a:t>The plan is expected to run for 15 years with a reevaluation of goals, approach and targets  for each phase in order to reassess if the project needs to adapt.</a:t>
            </a:r>
          </a:p>
        </p:txBody>
      </p:sp>
      <p:pic>
        <p:nvPicPr>
          <p:cNvPr id="2" name="21">
            <a:hlinkClick r:id="" action="ppaction://media"/>
            <a:extLst>
              <a:ext uri="{FF2B5EF4-FFF2-40B4-BE49-F238E27FC236}">
                <a16:creationId xmlns:a16="http://schemas.microsoft.com/office/drawing/2014/main" id="{87659C8C-924B-4250-A435-FCD83B0B81D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95918" y="3661334"/>
            <a:ext cx="6687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7"/>
        <p:cNvGrpSpPr/>
        <p:nvPr/>
      </p:nvGrpSpPr>
      <p:grpSpPr>
        <a:xfrm>
          <a:off x="0" y="0"/>
          <a:ext cx="0" cy="0"/>
          <a:chOff x="0" y="0"/>
          <a:chExt cx="0" cy="0"/>
        </a:xfrm>
      </p:grpSpPr>
      <p:sp useBgFill="1">
        <p:nvSpPr>
          <p:cNvPr id="117" name="Rectangle 116">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8" name="Google Shape;238;p35"/>
          <p:cNvSpPr txBox="1">
            <a:spLocks noGrp="1"/>
          </p:cNvSpPr>
          <p:nvPr>
            <p:ph type="title"/>
          </p:nvPr>
        </p:nvSpPr>
        <p:spPr>
          <a:xfrm>
            <a:off x="260986" y="542580"/>
            <a:ext cx="3789821" cy="5772840"/>
          </a:xfrm>
          <a:prstGeom prst="rect">
            <a:avLst/>
          </a:prstGeom>
        </p:spPr>
        <p:txBody>
          <a:bodyPr spcFirstLastPara="1" vert="horz" lIns="91440" tIns="45720" rIns="91440" bIns="45720" rtlCol="0" anchor="ctr" anchorCtr="0">
            <a:normAutofit/>
          </a:bodyPr>
          <a:lstStyle/>
          <a:p>
            <a:pPr>
              <a:spcBef>
                <a:spcPct val="0"/>
              </a:spcBef>
            </a:pPr>
            <a:r>
              <a:rPr lang="en-US" sz="6000" dirty="0">
                <a:solidFill>
                  <a:srgbClr val="FFFFFF"/>
                </a:solidFill>
              </a:rPr>
              <a:t>Financing &amp; Budget </a:t>
            </a:r>
            <a:r>
              <a:rPr lang="en-US" sz="3600" dirty="0">
                <a:solidFill>
                  <a:srgbClr val="FFFFFF"/>
                </a:solidFill>
              </a:rPr>
              <a:t>Phase I</a:t>
            </a:r>
          </a:p>
        </p:txBody>
      </p:sp>
      <p:sp>
        <p:nvSpPr>
          <p:cNvPr id="121" name="Rectangle 120">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42" name="Google Shape;239;p35"/>
          <p:cNvGraphicFramePr>
            <a:graphicFrameLocks noGrp="1"/>
          </p:cNvGraphicFramePr>
          <p:nvPr>
            <p:ph idx="1"/>
            <p:extLst>
              <p:ext uri="{D42A27DB-BD31-4B8C-83A1-F6EECF244321}">
                <p14:modId xmlns:p14="http://schemas.microsoft.com/office/powerpoint/2010/main" val="1354667245"/>
              </p:ext>
            </p:extLst>
          </p:nvPr>
        </p:nvGraphicFramePr>
        <p:xfrm>
          <a:off x="4335463" y="412658"/>
          <a:ext cx="7462329" cy="6383556"/>
        </p:xfrm>
        <a:graphic>
          <a:graphicData uri="http://schemas.openxmlformats.org/drawingml/2006/table">
            <a:tbl>
              <a:tblPr firstRow="1">
                <a:tableStyleId>{BC89EF96-8CEA-46FF-86C4-4CE0E7609802}</a:tableStyleId>
              </a:tblPr>
              <a:tblGrid>
                <a:gridCol w="1054135">
                  <a:extLst>
                    <a:ext uri="{9D8B030D-6E8A-4147-A177-3AD203B41FA5}">
                      <a16:colId xmlns:a16="http://schemas.microsoft.com/office/drawing/2014/main" val="20000"/>
                    </a:ext>
                  </a:extLst>
                </a:gridCol>
                <a:gridCol w="2156174">
                  <a:extLst>
                    <a:ext uri="{9D8B030D-6E8A-4147-A177-3AD203B41FA5}">
                      <a16:colId xmlns:a16="http://schemas.microsoft.com/office/drawing/2014/main" val="20001"/>
                    </a:ext>
                  </a:extLst>
                </a:gridCol>
                <a:gridCol w="979589">
                  <a:extLst>
                    <a:ext uri="{9D8B030D-6E8A-4147-A177-3AD203B41FA5}">
                      <a16:colId xmlns:a16="http://schemas.microsoft.com/office/drawing/2014/main" val="20002"/>
                    </a:ext>
                  </a:extLst>
                </a:gridCol>
                <a:gridCol w="2323904">
                  <a:extLst>
                    <a:ext uri="{9D8B030D-6E8A-4147-A177-3AD203B41FA5}">
                      <a16:colId xmlns:a16="http://schemas.microsoft.com/office/drawing/2014/main" val="20003"/>
                    </a:ext>
                  </a:extLst>
                </a:gridCol>
                <a:gridCol w="948527">
                  <a:extLst>
                    <a:ext uri="{9D8B030D-6E8A-4147-A177-3AD203B41FA5}">
                      <a16:colId xmlns:a16="http://schemas.microsoft.com/office/drawing/2014/main" val="20004"/>
                    </a:ext>
                  </a:extLst>
                </a:gridCol>
              </a:tblGrid>
              <a:tr h="553980">
                <a:tc>
                  <a:txBody>
                    <a:bodyPr/>
                    <a:lstStyle/>
                    <a:p>
                      <a:pPr marL="0" lvl="0" indent="0" algn="l" rtl="0">
                        <a:spcBef>
                          <a:spcPts val="0"/>
                        </a:spcBef>
                        <a:spcAft>
                          <a:spcPts val="0"/>
                        </a:spcAft>
                        <a:buNone/>
                      </a:pPr>
                      <a:r>
                        <a:rPr lang="en-US" sz="1100"/>
                        <a:t>River Restoration Measure</a:t>
                      </a:r>
                    </a:p>
                  </a:txBody>
                  <a:tcPr marL="56726" marR="56726" marT="56726" marB="56726"/>
                </a:tc>
                <a:tc>
                  <a:txBody>
                    <a:bodyPr/>
                    <a:lstStyle/>
                    <a:p>
                      <a:pPr marL="0" lvl="0" indent="0" algn="l" rtl="0">
                        <a:spcBef>
                          <a:spcPts val="0"/>
                        </a:spcBef>
                        <a:spcAft>
                          <a:spcPts val="0"/>
                        </a:spcAft>
                        <a:buNone/>
                      </a:pPr>
                      <a:r>
                        <a:rPr lang="en-US" sz="1100"/>
                        <a:t>Activities</a:t>
                      </a:r>
                    </a:p>
                  </a:txBody>
                  <a:tcPr marL="56726" marR="56726" marT="56726" marB="56726"/>
                </a:tc>
                <a:tc>
                  <a:txBody>
                    <a:bodyPr/>
                    <a:lstStyle/>
                    <a:p>
                      <a:pPr marL="0" lvl="0" indent="0" algn="l" rtl="0">
                        <a:spcBef>
                          <a:spcPts val="0"/>
                        </a:spcBef>
                        <a:spcAft>
                          <a:spcPts val="0"/>
                        </a:spcAft>
                        <a:buNone/>
                      </a:pPr>
                      <a:r>
                        <a:rPr lang="en-US" sz="1100"/>
                        <a:t>Costs</a:t>
                      </a:r>
                    </a:p>
                  </a:txBody>
                  <a:tcPr marL="56726" marR="56726" marT="56726" marB="56726"/>
                </a:tc>
                <a:tc>
                  <a:txBody>
                    <a:bodyPr/>
                    <a:lstStyle/>
                    <a:p>
                      <a:pPr marL="0" lvl="0" indent="0" algn="l" rtl="0">
                        <a:spcBef>
                          <a:spcPts val="0"/>
                        </a:spcBef>
                        <a:spcAft>
                          <a:spcPts val="0"/>
                        </a:spcAft>
                        <a:buNone/>
                      </a:pPr>
                      <a:r>
                        <a:rPr lang="en-US" sz="1100"/>
                        <a:t>Source</a:t>
                      </a:r>
                    </a:p>
                  </a:txBody>
                  <a:tcPr marL="56726" marR="56726" marT="56726" marB="56726"/>
                </a:tc>
                <a:tc>
                  <a:txBody>
                    <a:bodyPr/>
                    <a:lstStyle/>
                    <a:p>
                      <a:pPr marL="0" lvl="0" indent="0" algn="l" rtl="0">
                        <a:spcBef>
                          <a:spcPts val="0"/>
                        </a:spcBef>
                        <a:spcAft>
                          <a:spcPts val="0"/>
                        </a:spcAft>
                        <a:buNone/>
                      </a:pPr>
                      <a:r>
                        <a:rPr lang="en-US" sz="1100"/>
                        <a:t>Sub-total</a:t>
                      </a:r>
                    </a:p>
                  </a:txBody>
                  <a:tcPr marL="56726" marR="56726" marT="56726" marB="56726"/>
                </a:tc>
                <a:extLst>
                  <a:ext uri="{0D108BD9-81ED-4DB2-BD59-A6C34878D82A}">
                    <a16:rowId xmlns:a16="http://schemas.microsoft.com/office/drawing/2014/main" val="10000"/>
                  </a:ext>
                </a:extLst>
              </a:tr>
              <a:tr h="553980">
                <a:tc rowSpan="6">
                  <a:txBody>
                    <a:bodyPr/>
                    <a:lstStyle/>
                    <a:p>
                      <a:pPr marL="0" lvl="0" indent="0" algn="l" rtl="0">
                        <a:spcBef>
                          <a:spcPts val="0"/>
                        </a:spcBef>
                        <a:spcAft>
                          <a:spcPts val="0"/>
                        </a:spcAft>
                        <a:buNone/>
                      </a:pPr>
                      <a:r>
                        <a:rPr lang="en-US" sz="1100"/>
                        <a:t>Catchment management</a:t>
                      </a:r>
                    </a:p>
                  </a:txBody>
                  <a:tcPr marL="56726" marR="56726" marT="56726" marB="56726"/>
                </a:tc>
                <a:tc>
                  <a:txBody>
                    <a:bodyPr/>
                    <a:lstStyle/>
                    <a:p>
                      <a:pPr marL="0" lvl="0" indent="0" algn="l" rtl="0">
                        <a:spcBef>
                          <a:spcPts val="0"/>
                        </a:spcBef>
                        <a:spcAft>
                          <a:spcPts val="0"/>
                        </a:spcAft>
                        <a:buNone/>
                      </a:pPr>
                      <a:r>
                        <a:rPr lang="en-US" sz="1100"/>
                        <a:t>Rental of Heavy Equipment and Manpower</a:t>
                      </a:r>
                    </a:p>
                  </a:txBody>
                  <a:tcPr marL="56726" marR="56726" marT="56726" marB="56726"/>
                </a:tc>
                <a:tc>
                  <a:txBody>
                    <a:bodyPr/>
                    <a:lstStyle/>
                    <a:p>
                      <a:pPr marL="0" lvl="0" indent="0" algn="l" rtl="0">
                        <a:spcBef>
                          <a:spcPts val="0"/>
                        </a:spcBef>
                        <a:spcAft>
                          <a:spcPts val="0"/>
                        </a:spcAft>
                        <a:buNone/>
                      </a:pPr>
                      <a:r>
                        <a:rPr lang="en-US" sz="1100"/>
                        <a:t>Free (Exploiters Pay)</a:t>
                      </a:r>
                    </a:p>
                  </a:txBody>
                  <a:tcPr marL="56726" marR="56726" marT="56726" marB="56726"/>
                </a:tc>
                <a:tc>
                  <a:txBody>
                    <a:bodyPr/>
                    <a:lstStyle/>
                    <a:p>
                      <a:pPr marL="0" lvl="0" indent="0" algn="l" rtl="0">
                        <a:spcBef>
                          <a:spcPts val="0"/>
                        </a:spcBef>
                        <a:spcAft>
                          <a:spcPts val="0"/>
                        </a:spcAft>
                        <a:buNone/>
                      </a:pPr>
                      <a:r>
                        <a:rPr lang="en-US" sz="1100"/>
                        <a:t>Private Contractors Companies</a:t>
                      </a:r>
                    </a:p>
                  </a:txBody>
                  <a:tcPr marL="56726" marR="56726" marT="56726" marB="56726"/>
                </a:tc>
                <a:tc rowSpan="6">
                  <a:txBody>
                    <a:bodyPr/>
                    <a:lstStyle/>
                    <a:p>
                      <a:pPr marL="0" lvl="0" indent="0" algn="l" rtl="0">
                        <a:spcBef>
                          <a:spcPts val="0"/>
                        </a:spcBef>
                        <a:spcAft>
                          <a:spcPts val="0"/>
                        </a:spcAft>
                        <a:buNone/>
                      </a:pPr>
                      <a:r>
                        <a:rPr lang="en-US" sz="1100"/>
                        <a:t>P 1,000,000.00</a:t>
                      </a:r>
                    </a:p>
                  </a:txBody>
                  <a:tcPr marL="56726" marR="56726" marT="56726" marB="56726"/>
                </a:tc>
                <a:extLst>
                  <a:ext uri="{0D108BD9-81ED-4DB2-BD59-A6C34878D82A}">
                    <a16:rowId xmlns:a16="http://schemas.microsoft.com/office/drawing/2014/main" val="10001"/>
                  </a:ext>
                </a:extLst>
              </a:tr>
              <a:tr h="379081">
                <a:tc vMerge="1">
                  <a:txBody>
                    <a:bodyPr/>
                    <a:lstStyle/>
                    <a:p>
                      <a:endParaRPr lang="en-US"/>
                    </a:p>
                  </a:txBody>
                  <a:tcPr/>
                </a:tc>
                <a:tc>
                  <a:txBody>
                    <a:bodyPr/>
                    <a:lstStyle/>
                    <a:p>
                      <a:pPr marL="0" lvl="0" indent="0" algn="l" rtl="0">
                        <a:spcBef>
                          <a:spcPts val="0"/>
                        </a:spcBef>
                        <a:spcAft>
                          <a:spcPts val="0"/>
                        </a:spcAft>
                        <a:buNone/>
                      </a:pPr>
                      <a:r>
                        <a:rPr lang="en-US" sz="1100"/>
                        <a:t>Purchase of Seedlings</a:t>
                      </a:r>
                    </a:p>
                  </a:txBody>
                  <a:tcPr marL="56726" marR="56726" marT="56726" marB="56726"/>
                </a:tc>
                <a:tc>
                  <a:txBody>
                    <a:bodyPr/>
                    <a:lstStyle/>
                    <a:p>
                      <a:pPr marL="0" lvl="0" indent="0" algn="l" rtl="0">
                        <a:spcBef>
                          <a:spcPts val="0"/>
                        </a:spcBef>
                        <a:spcAft>
                          <a:spcPts val="0"/>
                        </a:spcAft>
                        <a:buNone/>
                      </a:pPr>
                      <a:r>
                        <a:rPr lang="en-US" sz="1100"/>
                        <a:t>P 100,000.00</a:t>
                      </a:r>
                    </a:p>
                  </a:txBody>
                  <a:tcPr marL="56726" marR="56726" marT="56726" marB="56726"/>
                </a:tc>
                <a:tc>
                  <a:txBody>
                    <a:bodyPr/>
                    <a:lstStyle/>
                    <a:p>
                      <a:pPr marL="0" lvl="0" indent="0" algn="l" rtl="0">
                        <a:spcBef>
                          <a:spcPts val="0"/>
                        </a:spcBef>
                        <a:spcAft>
                          <a:spcPts val="0"/>
                        </a:spcAft>
                        <a:buNone/>
                      </a:pPr>
                      <a:r>
                        <a:rPr lang="en-US" sz="1100"/>
                        <a:t>Government NGA</a:t>
                      </a:r>
                    </a:p>
                  </a:txBody>
                  <a:tcPr marL="56726" marR="56726" marT="56726" marB="56726"/>
                </a:tc>
                <a:tc vMerge="1">
                  <a:txBody>
                    <a:bodyPr/>
                    <a:lstStyle/>
                    <a:p>
                      <a:endParaRPr lang="en-US"/>
                    </a:p>
                  </a:txBody>
                  <a:tcPr/>
                </a:tc>
                <a:extLst>
                  <a:ext uri="{0D108BD9-81ED-4DB2-BD59-A6C34878D82A}">
                    <a16:rowId xmlns:a16="http://schemas.microsoft.com/office/drawing/2014/main" val="10002"/>
                  </a:ext>
                </a:extLst>
              </a:tr>
              <a:tr h="379081">
                <a:tc vMerge="1">
                  <a:txBody>
                    <a:bodyPr/>
                    <a:lstStyle/>
                    <a:p>
                      <a:endParaRPr lang="en-US"/>
                    </a:p>
                  </a:txBody>
                  <a:tcPr/>
                </a:tc>
                <a:tc>
                  <a:txBody>
                    <a:bodyPr/>
                    <a:lstStyle/>
                    <a:p>
                      <a:pPr marL="0" lvl="0" indent="0" algn="l" rtl="0">
                        <a:spcBef>
                          <a:spcPts val="0"/>
                        </a:spcBef>
                        <a:spcAft>
                          <a:spcPts val="0"/>
                        </a:spcAft>
                        <a:buNone/>
                      </a:pPr>
                      <a:r>
                        <a:rPr lang="en-US" sz="1100"/>
                        <a:t>Management of Nursery</a:t>
                      </a:r>
                    </a:p>
                  </a:txBody>
                  <a:tcPr marL="56726" marR="56726" marT="56726" marB="56726"/>
                </a:tc>
                <a:tc>
                  <a:txBody>
                    <a:bodyPr/>
                    <a:lstStyle/>
                    <a:p>
                      <a:pPr marL="0" lvl="0" indent="0" algn="l" rtl="0">
                        <a:spcBef>
                          <a:spcPts val="0"/>
                        </a:spcBef>
                        <a:spcAft>
                          <a:spcPts val="0"/>
                        </a:spcAft>
                        <a:buNone/>
                      </a:pPr>
                      <a:r>
                        <a:rPr lang="en-US" sz="1100"/>
                        <a:t>P 100,000.00</a:t>
                      </a:r>
                    </a:p>
                  </a:txBody>
                  <a:tcPr marL="56726" marR="56726" marT="56726" marB="56726"/>
                </a:tc>
                <a:tc>
                  <a:txBody>
                    <a:bodyPr/>
                    <a:lstStyle/>
                    <a:p>
                      <a:pPr marL="0" lvl="0" indent="0" algn="l" rtl="0">
                        <a:spcBef>
                          <a:spcPts val="0"/>
                        </a:spcBef>
                        <a:spcAft>
                          <a:spcPts val="0"/>
                        </a:spcAft>
                        <a:buNone/>
                      </a:pPr>
                      <a:r>
                        <a:rPr lang="en-US" sz="1100"/>
                        <a:t>Government CLGU</a:t>
                      </a:r>
                    </a:p>
                  </a:txBody>
                  <a:tcPr marL="56726" marR="56726" marT="56726" marB="56726"/>
                </a:tc>
                <a:tc vMerge="1">
                  <a:txBody>
                    <a:bodyPr/>
                    <a:lstStyle/>
                    <a:p>
                      <a:endParaRPr lang="en-US"/>
                    </a:p>
                  </a:txBody>
                  <a:tcPr/>
                </a:tc>
                <a:extLst>
                  <a:ext uri="{0D108BD9-81ED-4DB2-BD59-A6C34878D82A}">
                    <a16:rowId xmlns:a16="http://schemas.microsoft.com/office/drawing/2014/main" val="10003"/>
                  </a:ext>
                </a:extLst>
              </a:tr>
              <a:tr h="522858">
                <a:tc vMerge="1">
                  <a:txBody>
                    <a:bodyPr/>
                    <a:lstStyle/>
                    <a:p>
                      <a:endParaRPr lang="en-US"/>
                    </a:p>
                  </a:txBody>
                  <a:tcPr/>
                </a:tc>
                <a:tc>
                  <a:txBody>
                    <a:bodyPr/>
                    <a:lstStyle/>
                    <a:p>
                      <a:pPr marL="0" lvl="0" indent="0" algn="l" rtl="0">
                        <a:spcBef>
                          <a:spcPts val="0"/>
                        </a:spcBef>
                        <a:spcAft>
                          <a:spcPts val="0"/>
                        </a:spcAft>
                        <a:buNone/>
                      </a:pPr>
                      <a:r>
                        <a:rPr lang="en-US" sz="1100"/>
                        <a:t>Logistical needs during Planting activity</a:t>
                      </a:r>
                    </a:p>
                  </a:txBody>
                  <a:tcPr marL="56726" marR="56726" marT="56726" marB="56726"/>
                </a:tc>
                <a:tc>
                  <a:txBody>
                    <a:bodyPr/>
                    <a:lstStyle/>
                    <a:p>
                      <a:pPr marL="0" lvl="0" indent="0" algn="l" rtl="0">
                        <a:spcBef>
                          <a:spcPts val="0"/>
                        </a:spcBef>
                        <a:spcAft>
                          <a:spcPts val="0"/>
                        </a:spcAft>
                        <a:buNone/>
                      </a:pPr>
                      <a:r>
                        <a:rPr lang="en-US" sz="1100"/>
                        <a:t>P 50,000.00</a:t>
                      </a:r>
                    </a:p>
                  </a:txBody>
                  <a:tcPr marL="56726" marR="56726" marT="56726" marB="56726"/>
                </a:tc>
                <a:tc>
                  <a:txBody>
                    <a:bodyPr/>
                    <a:lstStyle/>
                    <a:p>
                      <a:pPr marL="0" lvl="0" indent="0" algn="l" rtl="0">
                        <a:spcBef>
                          <a:spcPts val="0"/>
                        </a:spcBef>
                        <a:spcAft>
                          <a:spcPts val="0"/>
                        </a:spcAft>
                        <a:buNone/>
                      </a:pPr>
                      <a:r>
                        <a:rPr lang="en-US" sz="1100"/>
                        <a:t>CSOs, NGOs</a:t>
                      </a:r>
                    </a:p>
                  </a:txBody>
                  <a:tcPr marL="56726" marR="56726" marT="56726" marB="56726"/>
                </a:tc>
                <a:tc vMerge="1">
                  <a:txBody>
                    <a:bodyPr/>
                    <a:lstStyle/>
                    <a:p>
                      <a:endParaRPr lang="en-US"/>
                    </a:p>
                  </a:txBody>
                  <a:tcPr/>
                </a:tc>
                <a:extLst>
                  <a:ext uri="{0D108BD9-81ED-4DB2-BD59-A6C34878D82A}">
                    <a16:rowId xmlns:a16="http://schemas.microsoft.com/office/drawing/2014/main" val="10004"/>
                  </a:ext>
                </a:extLst>
              </a:tr>
              <a:tr h="701275">
                <a:tc vMerge="1">
                  <a:txBody>
                    <a:bodyPr/>
                    <a:lstStyle/>
                    <a:p>
                      <a:endParaRPr lang="en-US"/>
                    </a:p>
                  </a:txBody>
                  <a:tcPr/>
                </a:tc>
                <a:tc>
                  <a:txBody>
                    <a:bodyPr/>
                    <a:lstStyle/>
                    <a:p>
                      <a:pPr marL="0" lvl="0" indent="0" algn="l" rtl="0">
                        <a:spcBef>
                          <a:spcPts val="0"/>
                        </a:spcBef>
                        <a:spcAft>
                          <a:spcPts val="0"/>
                        </a:spcAft>
                        <a:buNone/>
                      </a:pPr>
                      <a:r>
                        <a:rPr lang="en-US" sz="1100"/>
                        <a:t>Labor and Materials for Flood Protection infrastructure</a:t>
                      </a:r>
                    </a:p>
                  </a:txBody>
                  <a:tcPr marL="56726" marR="56726" marT="56726" marB="56726"/>
                </a:tc>
                <a:tc>
                  <a:txBody>
                    <a:bodyPr/>
                    <a:lstStyle/>
                    <a:p>
                      <a:pPr marL="0" lvl="0" indent="0" algn="l" rtl="0">
                        <a:spcBef>
                          <a:spcPts val="0"/>
                        </a:spcBef>
                        <a:spcAft>
                          <a:spcPts val="0"/>
                        </a:spcAft>
                        <a:buNone/>
                      </a:pPr>
                      <a:r>
                        <a:rPr lang="en-US" sz="1100"/>
                        <a:t>P 750,000</a:t>
                      </a:r>
                    </a:p>
                  </a:txBody>
                  <a:tcPr marL="56726" marR="56726" marT="56726" marB="56726"/>
                </a:tc>
                <a:tc>
                  <a:txBody>
                    <a:bodyPr/>
                    <a:lstStyle/>
                    <a:p>
                      <a:pPr marL="0" lvl="0" indent="0" algn="l" rtl="0">
                        <a:spcBef>
                          <a:spcPts val="0"/>
                        </a:spcBef>
                        <a:spcAft>
                          <a:spcPts val="0"/>
                        </a:spcAft>
                        <a:buNone/>
                      </a:pPr>
                      <a:r>
                        <a:rPr lang="en-US" sz="1100"/>
                        <a:t>Government (Equipment shouldered by contractors, sand and gravel from dredging)</a:t>
                      </a:r>
                    </a:p>
                  </a:txBody>
                  <a:tcPr marL="56726" marR="56726" marT="56726" marB="56726"/>
                </a:tc>
                <a:tc vMerge="1">
                  <a:txBody>
                    <a:bodyPr/>
                    <a:lstStyle/>
                    <a:p>
                      <a:endParaRPr lang="en-US"/>
                    </a:p>
                  </a:txBody>
                  <a:tcPr/>
                </a:tc>
                <a:extLst>
                  <a:ext uri="{0D108BD9-81ED-4DB2-BD59-A6C34878D82A}">
                    <a16:rowId xmlns:a16="http://schemas.microsoft.com/office/drawing/2014/main" val="10005"/>
                  </a:ext>
                </a:extLst>
              </a:tr>
              <a:tr h="553980">
                <a:tc vMerge="1">
                  <a:txBody>
                    <a:bodyPr/>
                    <a:lstStyle/>
                    <a:p>
                      <a:endParaRPr lang="en-US"/>
                    </a:p>
                  </a:txBody>
                  <a:tcPr/>
                </a:tc>
                <a:tc>
                  <a:txBody>
                    <a:bodyPr/>
                    <a:lstStyle/>
                    <a:p>
                      <a:pPr marL="0" lvl="0" indent="0" algn="l" rtl="0">
                        <a:spcBef>
                          <a:spcPts val="0"/>
                        </a:spcBef>
                        <a:spcAft>
                          <a:spcPts val="0"/>
                        </a:spcAft>
                        <a:buNone/>
                      </a:pPr>
                      <a:r>
                        <a:rPr lang="en-US" sz="1100" dirty="0"/>
                        <a:t>Honorarium for Monitoring Personnel</a:t>
                      </a:r>
                    </a:p>
                  </a:txBody>
                  <a:tcPr marL="56726" marR="56726" marT="56726" marB="56726"/>
                </a:tc>
                <a:tc>
                  <a:txBody>
                    <a:bodyPr/>
                    <a:lstStyle/>
                    <a:p>
                      <a:pPr marL="0" lvl="0" indent="0" algn="l" rtl="0">
                        <a:spcBef>
                          <a:spcPts val="0"/>
                        </a:spcBef>
                        <a:spcAft>
                          <a:spcPts val="0"/>
                        </a:spcAft>
                        <a:buNone/>
                      </a:pPr>
                      <a:r>
                        <a:rPr lang="en-US" sz="1100"/>
                        <a:t>Free (Brgy Tanods)</a:t>
                      </a:r>
                    </a:p>
                  </a:txBody>
                  <a:tcPr marL="56726" marR="56726" marT="56726" marB="56726"/>
                </a:tc>
                <a:tc>
                  <a:txBody>
                    <a:bodyPr/>
                    <a:lstStyle/>
                    <a:p>
                      <a:pPr marL="0" lvl="0" indent="0" algn="l" rtl="0">
                        <a:spcBef>
                          <a:spcPts val="0"/>
                        </a:spcBef>
                        <a:spcAft>
                          <a:spcPts val="0"/>
                        </a:spcAft>
                        <a:buNone/>
                      </a:pPr>
                      <a:r>
                        <a:rPr lang="en-US" sz="1100"/>
                        <a:t>Barangay LGU</a:t>
                      </a:r>
                    </a:p>
                  </a:txBody>
                  <a:tcPr marL="56726" marR="56726" marT="56726" marB="56726"/>
                </a:tc>
                <a:tc vMerge="1">
                  <a:txBody>
                    <a:bodyPr/>
                    <a:lstStyle/>
                    <a:p>
                      <a:endParaRPr lang="en-US"/>
                    </a:p>
                  </a:txBody>
                  <a:tcPr/>
                </a:tc>
                <a:extLst>
                  <a:ext uri="{0D108BD9-81ED-4DB2-BD59-A6C34878D82A}">
                    <a16:rowId xmlns:a16="http://schemas.microsoft.com/office/drawing/2014/main" val="10006"/>
                  </a:ext>
                </a:extLst>
              </a:tr>
              <a:tr h="379081">
                <a:tc rowSpan="4">
                  <a:txBody>
                    <a:bodyPr/>
                    <a:lstStyle/>
                    <a:p>
                      <a:pPr marL="0" lvl="0" indent="0" algn="l" rtl="0">
                        <a:spcBef>
                          <a:spcPts val="0"/>
                        </a:spcBef>
                        <a:spcAft>
                          <a:spcPts val="0"/>
                        </a:spcAft>
                        <a:buNone/>
                      </a:pPr>
                      <a:r>
                        <a:rPr lang="en-US" sz="1100"/>
                        <a:t>Flow modification</a:t>
                      </a:r>
                    </a:p>
                  </a:txBody>
                  <a:tcPr marL="56726" marR="56726" marT="56726" marB="56726"/>
                </a:tc>
                <a:tc>
                  <a:txBody>
                    <a:bodyPr/>
                    <a:lstStyle/>
                    <a:p>
                      <a:pPr marL="0" lvl="0" indent="0" algn="l" rtl="0">
                        <a:spcBef>
                          <a:spcPts val="0"/>
                        </a:spcBef>
                        <a:spcAft>
                          <a:spcPts val="0"/>
                        </a:spcAft>
                        <a:buNone/>
                      </a:pPr>
                      <a:r>
                        <a:rPr lang="en-US" sz="1100"/>
                        <a:t>Hiring of GIS Specialist</a:t>
                      </a:r>
                    </a:p>
                  </a:txBody>
                  <a:tcPr marL="56726" marR="56726" marT="56726" marB="56726"/>
                </a:tc>
                <a:tc>
                  <a:txBody>
                    <a:bodyPr/>
                    <a:lstStyle/>
                    <a:p>
                      <a:pPr marL="0" lvl="0" indent="0" algn="l" rtl="0">
                        <a:spcBef>
                          <a:spcPts val="0"/>
                        </a:spcBef>
                        <a:spcAft>
                          <a:spcPts val="0"/>
                        </a:spcAft>
                        <a:buNone/>
                      </a:pPr>
                      <a:r>
                        <a:rPr lang="en-US" sz="1100"/>
                        <a:t>Free</a:t>
                      </a:r>
                    </a:p>
                  </a:txBody>
                  <a:tcPr marL="56726" marR="56726" marT="56726" marB="56726"/>
                </a:tc>
                <a:tc>
                  <a:txBody>
                    <a:bodyPr/>
                    <a:lstStyle/>
                    <a:p>
                      <a:pPr marL="0" lvl="0" indent="0" algn="l" rtl="0">
                        <a:spcBef>
                          <a:spcPts val="0"/>
                        </a:spcBef>
                        <a:spcAft>
                          <a:spcPts val="0"/>
                        </a:spcAft>
                        <a:buNone/>
                      </a:pPr>
                      <a:r>
                        <a:rPr lang="en-US" sz="1100"/>
                        <a:t>Government CLGU</a:t>
                      </a:r>
                    </a:p>
                  </a:txBody>
                  <a:tcPr marL="56726" marR="56726" marT="56726" marB="56726"/>
                </a:tc>
                <a:tc rowSpan="4">
                  <a:txBody>
                    <a:bodyPr/>
                    <a:lstStyle/>
                    <a:p>
                      <a:pPr marL="0" lvl="0" indent="0" algn="l" rtl="0">
                        <a:spcBef>
                          <a:spcPts val="0"/>
                        </a:spcBef>
                        <a:spcAft>
                          <a:spcPts val="0"/>
                        </a:spcAft>
                        <a:buNone/>
                      </a:pPr>
                      <a:r>
                        <a:rPr lang="en-US" sz="1100"/>
                        <a:t>P 250,000.00</a:t>
                      </a:r>
                    </a:p>
                  </a:txBody>
                  <a:tcPr marL="56726" marR="56726" marT="56726" marB="56726"/>
                </a:tc>
                <a:extLst>
                  <a:ext uri="{0D108BD9-81ED-4DB2-BD59-A6C34878D82A}">
                    <a16:rowId xmlns:a16="http://schemas.microsoft.com/office/drawing/2014/main" val="10007"/>
                  </a:ext>
                </a:extLst>
              </a:tr>
              <a:tr h="553980">
                <a:tc vMerge="1">
                  <a:txBody>
                    <a:bodyPr/>
                    <a:lstStyle/>
                    <a:p>
                      <a:endParaRPr lang="en-US"/>
                    </a:p>
                  </a:txBody>
                  <a:tcPr/>
                </a:tc>
                <a:tc>
                  <a:txBody>
                    <a:bodyPr/>
                    <a:lstStyle/>
                    <a:p>
                      <a:pPr marL="0" lvl="0" indent="0" algn="l" rtl="0">
                        <a:spcBef>
                          <a:spcPts val="0"/>
                        </a:spcBef>
                        <a:spcAft>
                          <a:spcPts val="0"/>
                        </a:spcAft>
                        <a:buNone/>
                      </a:pPr>
                      <a:r>
                        <a:rPr lang="en-US" sz="1100"/>
                        <a:t>Rental of Heavy Equipment and Manpower</a:t>
                      </a:r>
                    </a:p>
                  </a:txBody>
                  <a:tcPr marL="56726" marR="56726" marT="56726" marB="56726"/>
                </a:tc>
                <a:tc>
                  <a:txBody>
                    <a:bodyPr/>
                    <a:lstStyle/>
                    <a:p>
                      <a:pPr marL="0" lvl="0" indent="0" algn="l" rtl="0">
                        <a:spcBef>
                          <a:spcPts val="0"/>
                        </a:spcBef>
                        <a:spcAft>
                          <a:spcPts val="0"/>
                        </a:spcAft>
                        <a:buNone/>
                      </a:pPr>
                      <a:r>
                        <a:rPr lang="en-US" sz="1100"/>
                        <a:t>Free (Exploiters Pay)</a:t>
                      </a:r>
                    </a:p>
                  </a:txBody>
                  <a:tcPr marL="56726" marR="56726" marT="56726" marB="56726"/>
                </a:tc>
                <a:tc>
                  <a:txBody>
                    <a:bodyPr/>
                    <a:lstStyle/>
                    <a:p>
                      <a:pPr marL="0" lvl="0" indent="0" algn="l" rtl="0">
                        <a:spcBef>
                          <a:spcPts val="0"/>
                        </a:spcBef>
                        <a:spcAft>
                          <a:spcPts val="0"/>
                        </a:spcAft>
                        <a:buNone/>
                      </a:pPr>
                      <a:r>
                        <a:rPr lang="en-US" sz="1100"/>
                        <a:t>Private Contractors Companies</a:t>
                      </a:r>
                    </a:p>
                  </a:txBody>
                  <a:tcPr marL="56726" marR="56726" marT="56726" marB="56726"/>
                </a:tc>
                <a:tc vMerge="1">
                  <a:txBody>
                    <a:bodyPr/>
                    <a:lstStyle/>
                    <a:p>
                      <a:endParaRPr lang="en-US"/>
                    </a:p>
                  </a:txBody>
                  <a:tcPr/>
                </a:tc>
                <a:extLst>
                  <a:ext uri="{0D108BD9-81ED-4DB2-BD59-A6C34878D82A}">
                    <a16:rowId xmlns:a16="http://schemas.microsoft.com/office/drawing/2014/main" val="10008"/>
                  </a:ext>
                </a:extLst>
              </a:tr>
              <a:tr h="553980">
                <a:tc vMerge="1">
                  <a:txBody>
                    <a:bodyPr/>
                    <a:lstStyle/>
                    <a:p>
                      <a:endParaRPr lang="en-US"/>
                    </a:p>
                  </a:txBody>
                  <a:tcPr/>
                </a:tc>
                <a:tc>
                  <a:txBody>
                    <a:bodyPr/>
                    <a:lstStyle/>
                    <a:p>
                      <a:pPr marL="0" lvl="0" indent="0" algn="l" rtl="0">
                        <a:spcBef>
                          <a:spcPts val="0"/>
                        </a:spcBef>
                        <a:spcAft>
                          <a:spcPts val="0"/>
                        </a:spcAft>
                        <a:buNone/>
                      </a:pPr>
                      <a:r>
                        <a:rPr lang="en-US" sz="1100"/>
                        <a:t>Purchase of Water Level Measurement devices (Manual and Computerized)</a:t>
                      </a:r>
                    </a:p>
                  </a:txBody>
                  <a:tcPr marL="56726" marR="56726" marT="56726" marB="56726"/>
                </a:tc>
                <a:tc>
                  <a:txBody>
                    <a:bodyPr/>
                    <a:lstStyle/>
                    <a:p>
                      <a:pPr marL="0" lvl="0" indent="0" algn="l" rtl="0">
                        <a:spcBef>
                          <a:spcPts val="0"/>
                        </a:spcBef>
                        <a:spcAft>
                          <a:spcPts val="0"/>
                        </a:spcAft>
                        <a:buNone/>
                      </a:pPr>
                      <a:r>
                        <a:rPr lang="en-US" sz="1100"/>
                        <a:t>P 200,000.00</a:t>
                      </a:r>
                    </a:p>
                  </a:txBody>
                  <a:tcPr marL="56726" marR="56726" marT="56726" marB="56726"/>
                </a:tc>
                <a:tc>
                  <a:txBody>
                    <a:bodyPr/>
                    <a:lstStyle/>
                    <a:p>
                      <a:pPr marL="0" lvl="0" indent="0" algn="l" rtl="0">
                        <a:spcBef>
                          <a:spcPts val="0"/>
                        </a:spcBef>
                        <a:spcAft>
                          <a:spcPts val="0"/>
                        </a:spcAft>
                        <a:buNone/>
                      </a:pPr>
                      <a:r>
                        <a:rPr lang="en-US" sz="1100"/>
                        <a:t>CSOs, NGOs</a:t>
                      </a:r>
                    </a:p>
                  </a:txBody>
                  <a:tcPr marL="56726" marR="56726" marT="56726" marB="56726"/>
                </a:tc>
                <a:tc vMerge="1">
                  <a:txBody>
                    <a:bodyPr/>
                    <a:lstStyle/>
                    <a:p>
                      <a:endParaRPr lang="en-US"/>
                    </a:p>
                  </a:txBody>
                  <a:tcPr/>
                </a:tc>
                <a:extLst>
                  <a:ext uri="{0D108BD9-81ED-4DB2-BD59-A6C34878D82A}">
                    <a16:rowId xmlns:a16="http://schemas.microsoft.com/office/drawing/2014/main" val="10009"/>
                  </a:ext>
                </a:extLst>
              </a:tr>
              <a:tr h="553980">
                <a:tc vMerge="1">
                  <a:txBody>
                    <a:bodyPr/>
                    <a:lstStyle/>
                    <a:p>
                      <a:endParaRPr lang="en-US"/>
                    </a:p>
                  </a:txBody>
                  <a:tcPr/>
                </a:tc>
                <a:tc>
                  <a:txBody>
                    <a:bodyPr/>
                    <a:lstStyle/>
                    <a:p>
                      <a:pPr marL="0" lvl="0" indent="0" algn="l" rtl="0">
                        <a:spcBef>
                          <a:spcPts val="0"/>
                        </a:spcBef>
                        <a:spcAft>
                          <a:spcPts val="0"/>
                        </a:spcAft>
                        <a:buNone/>
                      </a:pPr>
                      <a:r>
                        <a:rPr lang="en-US" sz="1100"/>
                        <a:t>Logistical needs for community coordination, Meetings etc.</a:t>
                      </a:r>
                    </a:p>
                  </a:txBody>
                  <a:tcPr marL="56726" marR="56726" marT="56726" marB="56726"/>
                </a:tc>
                <a:tc>
                  <a:txBody>
                    <a:bodyPr/>
                    <a:lstStyle/>
                    <a:p>
                      <a:pPr marL="0" lvl="0" indent="0" algn="l" rtl="0">
                        <a:spcBef>
                          <a:spcPts val="0"/>
                        </a:spcBef>
                        <a:spcAft>
                          <a:spcPts val="0"/>
                        </a:spcAft>
                        <a:buNone/>
                      </a:pPr>
                      <a:r>
                        <a:rPr lang="en-US" sz="1100"/>
                        <a:t>P 50,000.00</a:t>
                      </a:r>
                    </a:p>
                  </a:txBody>
                  <a:tcPr marL="56726" marR="56726" marT="56726" marB="56726"/>
                </a:tc>
                <a:tc>
                  <a:txBody>
                    <a:bodyPr/>
                    <a:lstStyle/>
                    <a:p>
                      <a:pPr marL="0" lvl="0" indent="0" algn="l" rtl="0">
                        <a:spcBef>
                          <a:spcPts val="0"/>
                        </a:spcBef>
                        <a:spcAft>
                          <a:spcPts val="0"/>
                        </a:spcAft>
                        <a:buNone/>
                      </a:pPr>
                      <a:r>
                        <a:rPr lang="en-US" sz="1100"/>
                        <a:t>CSOs, NGOs</a:t>
                      </a:r>
                    </a:p>
                  </a:txBody>
                  <a:tcPr marL="56726" marR="56726" marT="56726" marB="56726"/>
                </a:tc>
                <a:tc vMerge="1">
                  <a:txBody>
                    <a:bodyPr/>
                    <a:lstStyle/>
                    <a:p>
                      <a:endParaRPr lang="en-US"/>
                    </a:p>
                  </a:txBody>
                  <a:tcPr/>
                </a:tc>
                <a:extLst>
                  <a:ext uri="{0D108BD9-81ED-4DB2-BD59-A6C34878D82A}">
                    <a16:rowId xmlns:a16="http://schemas.microsoft.com/office/drawing/2014/main" val="10010"/>
                  </a:ext>
                </a:extLst>
              </a:tr>
              <a:tr h="379081">
                <a:tc gridSpan="4">
                  <a:txBody>
                    <a:bodyPr/>
                    <a:lstStyle/>
                    <a:p>
                      <a:pPr marL="0" lvl="0" indent="0" algn="l" rtl="0">
                        <a:spcBef>
                          <a:spcPts val="0"/>
                        </a:spcBef>
                        <a:spcAft>
                          <a:spcPts val="0"/>
                        </a:spcAft>
                        <a:buNone/>
                      </a:pPr>
                      <a:r>
                        <a:rPr lang="en-US" sz="1100" dirty="0"/>
                        <a:t>TOTAL COST (Phase I)</a:t>
                      </a:r>
                    </a:p>
                  </a:txBody>
                  <a:tcPr marL="56726" marR="56726" marT="56726" marB="56726"/>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US" sz="1100" dirty="0"/>
                        <a:t>P 1,250,000.00</a:t>
                      </a:r>
                    </a:p>
                  </a:txBody>
                  <a:tcPr marL="56726" marR="56726" marT="56726" marB="56726"/>
                </a:tc>
                <a:extLst>
                  <a:ext uri="{0D108BD9-81ED-4DB2-BD59-A6C34878D82A}">
                    <a16:rowId xmlns:a16="http://schemas.microsoft.com/office/drawing/2014/main" val="10011"/>
                  </a:ext>
                </a:extLst>
              </a:tr>
            </a:tbl>
          </a:graphicData>
        </a:graphic>
      </p:graphicFrame>
      <p:pic>
        <p:nvPicPr>
          <p:cNvPr id="2" name="22">
            <a:hlinkClick r:id="" action="ppaction://media"/>
            <a:extLst>
              <a:ext uri="{FF2B5EF4-FFF2-40B4-BE49-F238E27FC236}">
                <a16:creationId xmlns:a16="http://schemas.microsoft.com/office/drawing/2014/main" id="{E1624F11-3E33-43FF-AD2D-587BBD3F5A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000" y="3600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51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3"/>
        <p:cNvGrpSpPr/>
        <p:nvPr/>
      </p:nvGrpSpPr>
      <p:grpSpPr>
        <a:xfrm>
          <a:off x="0" y="0"/>
          <a:ext cx="0" cy="0"/>
          <a:chOff x="0" y="0"/>
          <a:chExt cx="0" cy="0"/>
        </a:xfrm>
      </p:grpSpPr>
      <p:sp>
        <p:nvSpPr>
          <p:cNvPr id="124" name="Rectangle 123">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6" name="Rectangle 125">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8" name="Straight Connector 127">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0" name="Rectangle 12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Google Shape;244;p36"/>
          <p:cNvSpPr txBox="1">
            <a:spLocks noGrp="1"/>
          </p:cNvSpPr>
          <p:nvPr>
            <p:ph type="title"/>
          </p:nvPr>
        </p:nvSpPr>
        <p:spPr>
          <a:xfrm>
            <a:off x="7859485" y="634946"/>
            <a:ext cx="3690257" cy="1450757"/>
          </a:xfrm>
          <a:prstGeom prst="rect">
            <a:avLst/>
          </a:prstGeom>
        </p:spPr>
        <p:txBody>
          <a:bodyPr spcFirstLastPara="1" vert="horz" lIns="91440" tIns="45720" rIns="91440" bIns="45720" rtlCol="0" anchor="b" anchorCtr="0">
            <a:normAutofit/>
          </a:bodyPr>
          <a:lstStyle/>
          <a:p>
            <a:pPr>
              <a:spcBef>
                <a:spcPct val="0"/>
              </a:spcBef>
            </a:pPr>
            <a:r>
              <a:rPr lang="en-US" sz="3400" dirty="0">
                <a:solidFill>
                  <a:schemeClr val="tx1">
                    <a:lumMod val="75000"/>
                    <a:lumOff val="25000"/>
                  </a:schemeClr>
                </a:solidFill>
              </a:rPr>
              <a:t>Phase II-V</a:t>
            </a:r>
            <a:br>
              <a:rPr lang="en-US" sz="3400" dirty="0">
                <a:solidFill>
                  <a:schemeClr val="tx1">
                    <a:lumMod val="75000"/>
                    <a:lumOff val="25000"/>
                  </a:schemeClr>
                </a:solidFill>
              </a:rPr>
            </a:br>
            <a:r>
              <a:rPr lang="en-US" sz="3400" dirty="0">
                <a:solidFill>
                  <a:schemeClr val="tx1">
                    <a:lumMod val="75000"/>
                    <a:lumOff val="25000"/>
                  </a:schemeClr>
                </a:solidFill>
                <a:sym typeface="Arial"/>
              </a:rPr>
              <a:t>2024 Onwards</a:t>
            </a:r>
            <a:endParaRPr lang="en-US" sz="3400" dirty="0">
              <a:solidFill>
                <a:schemeClr val="tx1">
                  <a:lumMod val="75000"/>
                  <a:lumOff val="25000"/>
                </a:schemeClr>
              </a:solidFill>
            </a:endParaRPr>
          </a:p>
        </p:txBody>
      </p:sp>
      <p:cxnSp>
        <p:nvCxnSpPr>
          <p:cNvPr id="132" name="Straight Connector 13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47" name="Google Shape;247;p36"/>
          <p:cNvSpPr txBox="1">
            <a:spLocks noGrp="1"/>
          </p:cNvSpPr>
          <p:nvPr>
            <p:ph type="body" idx="1"/>
          </p:nvPr>
        </p:nvSpPr>
        <p:spPr>
          <a:xfrm>
            <a:off x="7859485" y="2198914"/>
            <a:ext cx="3690257" cy="3670180"/>
          </a:xfrm>
          <a:prstGeom prst="rect">
            <a:avLst/>
          </a:prstGeom>
        </p:spPr>
        <p:txBody>
          <a:bodyPr spcFirstLastPara="1" vert="horz" lIns="0" tIns="45720" rIns="0" bIns="45720" rtlCol="0" anchorCtr="0">
            <a:normAutofit/>
          </a:bodyPr>
          <a:lstStyle/>
          <a:p>
            <a:pPr marL="0" indent="0">
              <a:spcAft>
                <a:spcPts val="600"/>
              </a:spcAft>
              <a:buFont typeface="Calibri" panose="020F0502020204030204" pitchFamily="34" charset="0"/>
              <a:buNone/>
            </a:pPr>
            <a:r>
              <a:rPr lang="en-US" sz="1600" b="1" dirty="0">
                <a:sym typeface="Arial"/>
              </a:rPr>
              <a:t>Local : </a:t>
            </a:r>
            <a:r>
              <a:rPr lang="en-US" sz="1600" dirty="0">
                <a:sym typeface="Arial"/>
              </a:rPr>
              <a:t>Local Development Fund, Intelligence Fund, Local DRRM Fund</a:t>
            </a:r>
          </a:p>
          <a:p>
            <a:pPr marL="0" indent="0">
              <a:spcAft>
                <a:spcPts val="600"/>
              </a:spcAft>
              <a:buFont typeface="Calibri" panose="020F0502020204030204" pitchFamily="34" charset="0"/>
              <a:buNone/>
            </a:pPr>
            <a:r>
              <a:rPr lang="en-US" sz="1600" b="1" dirty="0">
                <a:sym typeface="Arial"/>
              </a:rPr>
              <a:t>National Fund: </a:t>
            </a:r>
            <a:r>
              <a:rPr lang="en-US" sz="1600" dirty="0">
                <a:sym typeface="Arial"/>
              </a:rPr>
              <a:t>Congressional Funds, People’s Survival Fund,</a:t>
            </a:r>
          </a:p>
          <a:p>
            <a:pPr marL="0" indent="0">
              <a:spcAft>
                <a:spcPts val="600"/>
              </a:spcAft>
              <a:buFont typeface="Calibri" panose="020F0502020204030204" pitchFamily="34" charset="0"/>
              <a:buNone/>
            </a:pPr>
            <a:r>
              <a:rPr lang="en-US" sz="1600" b="1" dirty="0">
                <a:sym typeface="Arial"/>
              </a:rPr>
              <a:t>NGOs, </a:t>
            </a:r>
            <a:r>
              <a:rPr lang="en-US" sz="1600" b="1" dirty="0" err="1">
                <a:sym typeface="Arial"/>
              </a:rPr>
              <a:t>iNGOs</a:t>
            </a:r>
            <a:r>
              <a:rPr lang="en-US" sz="1600" b="1" dirty="0">
                <a:sym typeface="Arial"/>
              </a:rPr>
              <a:t> CSOs, Private and Business present in the Locality working for Environmental Protection</a:t>
            </a:r>
          </a:p>
          <a:p>
            <a:pPr marL="0" indent="0">
              <a:spcAft>
                <a:spcPts val="600"/>
              </a:spcAft>
              <a:buFont typeface="Calibri" panose="020F0502020204030204" pitchFamily="34" charset="0"/>
              <a:buNone/>
            </a:pPr>
            <a:r>
              <a:rPr lang="en-US" sz="1600" dirty="0">
                <a:sym typeface="Arial"/>
              </a:rPr>
              <a:t>Green Climate Fund, Soil and Water Conservation Foundation, Justice Peace Integrity of Creations Ramon Aboitiz Foundation, Quarry Operators’ Free Services (Polluters and Exploiters Pay)</a:t>
            </a:r>
          </a:p>
          <a:p>
            <a:pPr marL="0" indent="0">
              <a:spcAft>
                <a:spcPts val="600"/>
              </a:spcAft>
              <a:buFont typeface="Calibri" panose="020F0502020204030204" pitchFamily="34" charset="0"/>
              <a:buNone/>
            </a:pPr>
            <a:endParaRPr lang="en-US" sz="1600" dirty="0"/>
          </a:p>
          <a:p>
            <a:pPr marL="0" indent="0">
              <a:spcAft>
                <a:spcPts val="600"/>
              </a:spcAft>
              <a:buFont typeface="Calibri" panose="020F0502020204030204" pitchFamily="34" charset="0"/>
              <a:buNone/>
            </a:pPr>
            <a:endParaRPr lang="en-US" sz="1600" dirty="0"/>
          </a:p>
        </p:txBody>
      </p:sp>
      <p:sp>
        <p:nvSpPr>
          <p:cNvPr id="257" name="Rectangle 256">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9" name="Rectangle 258">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6" name="Google Shape;246;p36"/>
          <p:cNvSpPr txBox="1"/>
          <p:nvPr/>
        </p:nvSpPr>
        <p:spPr>
          <a:xfrm>
            <a:off x="574700" y="4942367"/>
            <a:ext cx="3084000" cy="1168400"/>
          </a:xfrm>
          <a:prstGeom prst="rect">
            <a:avLst/>
          </a:prstGeom>
          <a:noFill/>
          <a:ln>
            <a:noFill/>
          </a:ln>
        </p:spPr>
        <p:txBody>
          <a:bodyPr spcFirstLastPara="1" wrap="square" lIns="121900" tIns="121900" rIns="121900" bIns="121900" anchor="t" anchorCtr="0">
            <a:noAutofit/>
          </a:bodyPr>
          <a:lstStyle/>
          <a:p>
            <a:endParaRPr sz="2400">
              <a:latin typeface="Lato"/>
              <a:ea typeface="Lato"/>
              <a:cs typeface="Lato"/>
              <a:sym typeface="Lato"/>
            </a:endParaRPr>
          </a:p>
        </p:txBody>
      </p:sp>
      <p:graphicFrame>
        <p:nvGraphicFramePr>
          <p:cNvPr id="245" name="Google Shape;245;p36"/>
          <p:cNvGraphicFramePr/>
          <p:nvPr>
            <p:extLst>
              <p:ext uri="{D42A27DB-BD31-4B8C-83A1-F6EECF244321}">
                <p14:modId xmlns:p14="http://schemas.microsoft.com/office/powerpoint/2010/main" val="954980916"/>
              </p:ext>
            </p:extLst>
          </p:nvPr>
        </p:nvGraphicFramePr>
        <p:xfrm>
          <a:off x="266700" y="1915634"/>
          <a:ext cx="7277103" cy="3672568"/>
        </p:xfrm>
        <a:graphic>
          <a:graphicData uri="http://schemas.openxmlformats.org/drawingml/2006/table">
            <a:tbl>
              <a:tblPr>
                <a:tableStyleId>{BC89EF96-8CEA-46FF-86C4-4CE0E7609802}</a:tableStyleId>
              </a:tblPr>
              <a:tblGrid>
                <a:gridCol w="1170882">
                  <a:extLst>
                    <a:ext uri="{9D8B030D-6E8A-4147-A177-3AD203B41FA5}">
                      <a16:colId xmlns:a16="http://schemas.microsoft.com/office/drawing/2014/main" val="20000"/>
                    </a:ext>
                  </a:extLst>
                </a:gridCol>
                <a:gridCol w="1358654">
                  <a:extLst>
                    <a:ext uri="{9D8B030D-6E8A-4147-A177-3AD203B41FA5}">
                      <a16:colId xmlns:a16="http://schemas.microsoft.com/office/drawing/2014/main" val="20001"/>
                    </a:ext>
                  </a:extLst>
                </a:gridCol>
                <a:gridCol w="1654962">
                  <a:extLst>
                    <a:ext uri="{9D8B030D-6E8A-4147-A177-3AD203B41FA5}">
                      <a16:colId xmlns:a16="http://schemas.microsoft.com/office/drawing/2014/main" val="20002"/>
                    </a:ext>
                  </a:extLst>
                </a:gridCol>
                <a:gridCol w="1068857">
                  <a:extLst>
                    <a:ext uri="{9D8B030D-6E8A-4147-A177-3AD203B41FA5}">
                      <a16:colId xmlns:a16="http://schemas.microsoft.com/office/drawing/2014/main" val="20003"/>
                    </a:ext>
                  </a:extLst>
                </a:gridCol>
                <a:gridCol w="954891">
                  <a:extLst>
                    <a:ext uri="{9D8B030D-6E8A-4147-A177-3AD203B41FA5}">
                      <a16:colId xmlns:a16="http://schemas.microsoft.com/office/drawing/2014/main" val="20004"/>
                    </a:ext>
                  </a:extLst>
                </a:gridCol>
                <a:gridCol w="1068857">
                  <a:extLst>
                    <a:ext uri="{9D8B030D-6E8A-4147-A177-3AD203B41FA5}">
                      <a16:colId xmlns:a16="http://schemas.microsoft.com/office/drawing/2014/main" val="20005"/>
                    </a:ext>
                  </a:extLst>
                </a:gridCol>
              </a:tblGrid>
              <a:tr h="650836">
                <a:tc>
                  <a:txBody>
                    <a:bodyPr/>
                    <a:lstStyle/>
                    <a:p>
                      <a:pPr marL="0" lvl="0" indent="0" algn="l" rtl="0">
                        <a:spcBef>
                          <a:spcPts val="0"/>
                        </a:spcBef>
                        <a:spcAft>
                          <a:spcPts val="0"/>
                        </a:spcAft>
                        <a:buNone/>
                      </a:pPr>
                      <a:r>
                        <a:rPr lang="en-US" sz="1100" cap="none" spc="0">
                          <a:solidFill>
                            <a:schemeClr val="tx1"/>
                          </a:solidFill>
                        </a:rPr>
                        <a:t>Element Of River Ecosystem</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River Restoration Measure</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Activities</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Costs</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Source</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Sub-total</a:t>
                      </a:r>
                    </a:p>
                  </a:txBody>
                  <a:tcPr marL="79137" marR="79137" marT="41554" marB="41554"/>
                </a:tc>
                <a:extLst>
                  <a:ext uri="{0D108BD9-81ED-4DB2-BD59-A6C34878D82A}">
                    <a16:rowId xmlns:a16="http://schemas.microsoft.com/office/drawing/2014/main" val="10000"/>
                  </a:ext>
                </a:extLst>
              </a:tr>
              <a:tr h="650836">
                <a:tc>
                  <a:txBody>
                    <a:bodyPr/>
                    <a:lstStyle/>
                    <a:p>
                      <a:pPr marL="0" lvl="0" indent="0" algn="l" rtl="0">
                        <a:spcBef>
                          <a:spcPts val="0"/>
                        </a:spcBef>
                        <a:spcAft>
                          <a:spcPts val="0"/>
                        </a:spcAft>
                        <a:buNone/>
                      </a:pPr>
                      <a:r>
                        <a:rPr lang="en-US" sz="1100" cap="none" spc="0">
                          <a:solidFill>
                            <a:schemeClr val="tx1"/>
                          </a:solidFill>
                        </a:rPr>
                        <a:t>Replication</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Catchment and Flow Modification</a:t>
                      </a:r>
                    </a:p>
                  </a:txBody>
                  <a:tcPr marL="79137" marR="79137" marT="41554" marB="41554"/>
                </a:tc>
                <a:tc rowSpan="4">
                  <a:txBody>
                    <a:bodyPr/>
                    <a:lstStyle/>
                    <a:p>
                      <a:pPr marL="0" lvl="0" indent="0" algn="l" rtl="0">
                        <a:spcBef>
                          <a:spcPts val="0"/>
                        </a:spcBef>
                        <a:spcAft>
                          <a:spcPts val="0"/>
                        </a:spcAft>
                        <a:buNone/>
                      </a:pPr>
                      <a:r>
                        <a:rPr lang="en-US" sz="1100" cap="none" spc="0" dirty="0">
                          <a:solidFill>
                            <a:schemeClr val="tx1"/>
                          </a:solidFill>
                        </a:rPr>
                        <a:t>As stated in the action Plan. Subject to change depending on the result of the assessment in phase I</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P 3,000,000.00</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Stakeholders</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P 3,000,000.00</a:t>
                      </a:r>
                    </a:p>
                  </a:txBody>
                  <a:tcPr marL="79137" marR="79137" marT="41554" marB="41554"/>
                </a:tc>
                <a:extLst>
                  <a:ext uri="{0D108BD9-81ED-4DB2-BD59-A6C34878D82A}">
                    <a16:rowId xmlns:a16="http://schemas.microsoft.com/office/drawing/2014/main" val="10001"/>
                  </a:ext>
                </a:extLst>
              </a:tr>
              <a:tr h="650836">
                <a:tc>
                  <a:txBody>
                    <a:bodyPr/>
                    <a:lstStyle/>
                    <a:p>
                      <a:pPr marL="0" lvl="0" indent="0" algn="l" rtl="0">
                        <a:spcBef>
                          <a:spcPts val="0"/>
                        </a:spcBef>
                        <a:spcAft>
                          <a:spcPts val="0"/>
                        </a:spcAft>
                        <a:buNone/>
                      </a:pPr>
                      <a:r>
                        <a:rPr lang="en-US" sz="1100" cap="none" spc="0">
                          <a:solidFill>
                            <a:schemeClr val="tx1"/>
                          </a:solidFill>
                        </a:rPr>
                        <a:t>Water Quality</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Water Quality Management</a:t>
                      </a:r>
                    </a:p>
                  </a:txBody>
                  <a:tcPr marL="79137" marR="79137" marT="41554" marB="41554"/>
                </a:tc>
                <a:tc vMerge="1">
                  <a:txBody>
                    <a:bodyPr/>
                    <a:lstStyle/>
                    <a:p>
                      <a:endParaRPr lang="en-US"/>
                    </a:p>
                  </a:txBody>
                  <a:tcPr/>
                </a:tc>
                <a:tc>
                  <a:txBody>
                    <a:bodyPr/>
                    <a:lstStyle/>
                    <a:p>
                      <a:pPr marL="0" lvl="0" indent="0" algn="l" rtl="0">
                        <a:spcBef>
                          <a:spcPts val="0"/>
                        </a:spcBef>
                        <a:spcAft>
                          <a:spcPts val="0"/>
                        </a:spcAft>
                        <a:buNone/>
                      </a:pPr>
                      <a:r>
                        <a:rPr lang="en-US" sz="1100" cap="none" spc="0">
                          <a:solidFill>
                            <a:schemeClr val="tx1"/>
                          </a:solidFill>
                        </a:rPr>
                        <a:t>P 1,000,000.00</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Stakeholders</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P 1,000,000.00</a:t>
                      </a:r>
                    </a:p>
                  </a:txBody>
                  <a:tcPr marL="79137" marR="79137" marT="41554" marB="41554"/>
                </a:tc>
                <a:extLst>
                  <a:ext uri="{0D108BD9-81ED-4DB2-BD59-A6C34878D82A}">
                    <a16:rowId xmlns:a16="http://schemas.microsoft.com/office/drawing/2014/main" val="10002"/>
                  </a:ext>
                </a:extLst>
              </a:tr>
              <a:tr h="650836">
                <a:tc>
                  <a:txBody>
                    <a:bodyPr/>
                    <a:lstStyle/>
                    <a:p>
                      <a:pPr marL="0" lvl="0" indent="0" algn="l" rtl="0">
                        <a:spcBef>
                          <a:spcPts val="0"/>
                        </a:spcBef>
                        <a:spcAft>
                          <a:spcPts val="0"/>
                        </a:spcAft>
                        <a:buNone/>
                      </a:pPr>
                      <a:r>
                        <a:rPr lang="en-US" sz="1100" cap="none" spc="0">
                          <a:solidFill>
                            <a:schemeClr val="tx1"/>
                          </a:solidFill>
                        </a:rPr>
                        <a:t>Biodiversity</a:t>
                      </a:r>
                    </a:p>
                  </a:txBody>
                  <a:tcPr marL="79137" marR="79137" marT="41554" marB="41554"/>
                </a:tc>
                <a:tc>
                  <a:txBody>
                    <a:bodyPr/>
                    <a:lstStyle/>
                    <a:p>
                      <a:pPr marL="0" lvl="0" indent="0" algn="l" rtl="0">
                        <a:spcBef>
                          <a:spcPts val="0"/>
                        </a:spcBef>
                        <a:spcAft>
                          <a:spcPts val="0"/>
                        </a:spcAft>
                        <a:buNone/>
                      </a:pPr>
                      <a:r>
                        <a:rPr lang="en-US" sz="1100" cap="none" spc="0" dirty="0">
                          <a:solidFill>
                            <a:schemeClr val="tx1"/>
                          </a:solidFill>
                        </a:rPr>
                        <a:t>Instream Species Management</a:t>
                      </a:r>
                    </a:p>
                  </a:txBody>
                  <a:tcPr marL="79137" marR="79137" marT="41554" marB="41554"/>
                </a:tc>
                <a:tc vMerge="1">
                  <a:txBody>
                    <a:bodyPr/>
                    <a:lstStyle/>
                    <a:p>
                      <a:endParaRPr lang="en-US"/>
                    </a:p>
                  </a:txBody>
                  <a:tcPr/>
                </a:tc>
                <a:tc>
                  <a:txBody>
                    <a:bodyPr/>
                    <a:lstStyle/>
                    <a:p>
                      <a:pPr marL="0" lvl="0" indent="0" algn="l" rtl="0">
                        <a:spcBef>
                          <a:spcPts val="0"/>
                        </a:spcBef>
                        <a:spcAft>
                          <a:spcPts val="0"/>
                        </a:spcAft>
                        <a:buNone/>
                      </a:pPr>
                      <a:r>
                        <a:rPr lang="en-US" sz="1100" cap="none" spc="0">
                          <a:solidFill>
                            <a:schemeClr val="tx1"/>
                          </a:solidFill>
                        </a:rPr>
                        <a:t>P 1,000,000.00</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Stakeholders</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P 1,000,000.00</a:t>
                      </a:r>
                    </a:p>
                  </a:txBody>
                  <a:tcPr marL="79137" marR="79137" marT="41554" marB="41554"/>
                </a:tc>
                <a:extLst>
                  <a:ext uri="{0D108BD9-81ED-4DB2-BD59-A6C34878D82A}">
                    <a16:rowId xmlns:a16="http://schemas.microsoft.com/office/drawing/2014/main" val="10003"/>
                  </a:ext>
                </a:extLst>
              </a:tr>
              <a:tr h="650836">
                <a:tc>
                  <a:txBody>
                    <a:bodyPr/>
                    <a:lstStyle/>
                    <a:p>
                      <a:pPr marL="0" lvl="0" indent="0" algn="l" rtl="0">
                        <a:spcBef>
                          <a:spcPts val="0"/>
                        </a:spcBef>
                        <a:spcAft>
                          <a:spcPts val="0"/>
                        </a:spcAft>
                        <a:buNone/>
                      </a:pPr>
                      <a:r>
                        <a:rPr lang="en-US" sz="1100" cap="none" spc="0">
                          <a:solidFill>
                            <a:schemeClr val="tx1"/>
                          </a:solidFill>
                        </a:rPr>
                        <a:t>Socio-Cultural</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Sustainability, Eco-Tourism</a:t>
                      </a:r>
                    </a:p>
                  </a:txBody>
                  <a:tcPr marL="79137" marR="79137" marT="41554" marB="41554"/>
                </a:tc>
                <a:tc vMerge="1">
                  <a:txBody>
                    <a:bodyPr/>
                    <a:lstStyle/>
                    <a:p>
                      <a:endParaRPr lang="en-US"/>
                    </a:p>
                  </a:txBody>
                  <a:tcPr/>
                </a:tc>
                <a:tc>
                  <a:txBody>
                    <a:bodyPr/>
                    <a:lstStyle/>
                    <a:p>
                      <a:pPr marL="0" lvl="0" indent="0" algn="l" rtl="0">
                        <a:spcBef>
                          <a:spcPts val="0"/>
                        </a:spcBef>
                        <a:spcAft>
                          <a:spcPts val="0"/>
                        </a:spcAft>
                        <a:buNone/>
                      </a:pPr>
                      <a:r>
                        <a:rPr lang="en-US" sz="1100" cap="none" spc="0">
                          <a:solidFill>
                            <a:schemeClr val="tx1"/>
                          </a:solidFill>
                        </a:rPr>
                        <a:t>P 500,000.00</a:t>
                      </a:r>
                    </a:p>
                  </a:txBody>
                  <a:tcPr marL="79137" marR="79137" marT="41554" marB="41554"/>
                </a:tc>
                <a:tc>
                  <a:txBody>
                    <a:bodyPr/>
                    <a:lstStyle/>
                    <a:p>
                      <a:pPr marL="0" lvl="0" indent="0" algn="l" rtl="0">
                        <a:spcBef>
                          <a:spcPts val="0"/>
                        </a:spcBef>
                        <a:spcAft>
                          <a:spcPts val="0"/>
                        </a:spcAft>
                        <a:buNone/>
                      </a:pPr>
                      <a:r>
                        <a:rPr lang="en-US" sz="1100" cap="none" spc="0">
                          <a:solidFill>
                            <a:schemeClr val="tx1"/>
                          </a:solidFill>
                        </a:rPr>
                        <a:t>Stakeholders</a:t>
                      </a:r>
                    </a:p>
                  </a:txBody>
                  <a:tcPr marL="79137" marR="79137" marT="41554" marB="41554"/>
                </a:tc>
                <a:tc>
                  <a:txBody>
                    <a:bodyPr/>
                    <a:lstStyle/>
                    <a:p>
                      <a:pPr marL="0" lvl="0" indent="0" algn="l" rtl="0">
                        <a:spcBef>
                          <a:spcPts val="0"/>
                        </a:spcBef>
                        <a:spcAft>
                          <a:spcPts val="0"/>
                        </a:spcAft>
                        <a:buNone/>
                      </a:pPr>
                      <a:r>
                        <a:rPr lang="en-US" sz="1100" cap="none" spc="0" dirty="0">
                          <a:solidFill>
                            <a:schemeClr val="tx1"/>
                          </a:solidFill>
                        </a:rPr>
                        <a:t>P 500,000.00</a:t>
                      </a:r>
                    </a:p>
                  </a:txBody>
                  <a:tcPr marL="79137" marR="79137" marT="41554" marB="41554"/>
                </a:tc>
                <a:extLst>
                  <a:ext uri="{0D108BD9-81ED-4DB2-BD59-A6C34878D82A}">
                    <a16:rowId xmlns:a16="http://schemas.microsoft.com/office/drawing/2014/main" val="10004"/>
                  </a:ext>
                </a:extLst>
              </a:tr>
              <a:tr h="415997">
                <a:tc gridSpan="5">
                  <a:txBody>
                    <a:bodyPr/>
                    <a:lstStyle/>
                    <a:p>
                      <a:pPr marL="0" lvl="0" indent="0" algn="r" rtl="0">
                        <a:spcBef>
                          <a:spcPts val="0"/>
                        </a:spcBef>
                        <a:spcAft>
                          <a:spcPts val="0"/>
                        </a:spcAft>
                        <a:buNone/>
                      </a:pPr>
                      <a:r>
                        <a:rPr lang="en-US" sz="1100" cap="none" spc="0">
                          <a:solidFill>
                            <a:schemeClr val="tx1"/>
                          </a:solidFill>
                        </a:rPr>
                        <a:t>TOTAL (PHASE II-V)</a:t>
                      </a:r>
                    </a:p>
                  </a:txBody>
                  <a:tcPr marL="79137" marR="79137" marT="41554" marB="41554"/>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lvl="0" indent="0" algn="l" rtl="0">
                        <a:spcBef>
                          <a:spcPts val="0"/>
                        </a:spcBef>
                        <a:spcAft>
                          <a:spcPts val="0"/>
                        </a:spcAft>
                        <a:buNone/>
                      </a:pPr>
                      <a:r>
                        <a:rPr lang="en-US" sz="1100" cap="none" spc="0" dirty="0">
                          <a:solidFill>
                            <a:schemeClr val="tx1"/>
                          </a:solidFill>
                        </a:rPr>
                        <a:t>P 5,500,000.00</a:t>
                      </a:r>
                    </a:p>
                  </a:txBody>
                  <a:tcPr marL="79137" marR="79137" marT="41554" marB="41554"/>
                </a:tc>
                <a:extLst>
                  <a:ext uri="{0D108BD9-81ED-4DB2-BD59-A6C34878D82A}">
                    <a16:rowId xmlns:a16="http://schemas.microsoft.com/office/drawing/2014/main" val="10005"/>
                  </a:ext>
                </a:extLst>
              </a:tr>
            </a:tbl>
          </a:graphicData>
        </a:graphic>
      </p:graphicFrame>
      <p:pic>
        <p:nvPicPr>
          <p:cNvPr id="2" name="23">
            <a:hlinkClick r:id="" action="ppaction://media"/>
            <a:extLst>
              <a:ext uri="{FF2B5EF4-FFF2-40B4-BE49-F238E27FC236}">
                <a16:creationId xmlns:a16="http://schemas.microsoft.com/office/drawing/2014/main" id="{01247CFF-956D-4F1C-920F-F004DEF475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000" y="360000"/>
            <a:ext cx="609600" cy="609600"/>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6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8D0DE514-8876-4D18-A995-61A5C1F813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4904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9DA791C-FFCF-422E-8775-BDA6C0E5EC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Rectangle 28">
            <a:extLst>
              <a:ext uri="{FF2B5EF4-FFF2-40B4-BE49-F238E27FC236}">
                <a16:creationId xmlns:a16="http://schemas.microsoft.com/office/drawing/2014/main" id="{0DCF8855-3530-4F46-A4CB-3B6686EEE4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Slide Number Placeholder 3">
            <a:extLst>
              <a:ext uri="{FF2B5EF4-FFF2-40B4-BE49-F238E27FC236}">
                <a16:creationId xmlns:a16="http://schemas.microsoft.com/office/drawing/2014/main" id="{40572669-8F09-4161-88BA-2FF1165E618B}"/>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00000000-1234-1234-1234-123412341234}" type="slidenum">
              <a:rPr lang="en-US" smtClean="0"/>
              <a:pPr defTabSz="914400">
                <a:spcAft>
                  <a:spcPts val="600"/>
                </a:spcAft>
              </a:pPr>
              <a:t>24</a:t>
            </a:fld>
            <a:endParaRPr lang="en-US"/>
          </a:p>
        </p:txBody>
      </p:sp>
      <p:graphicFrame>
        <p:nvGraphicFramePr>
          <p:cNvPr id="14" name="Google Shape;257;p38">
            <a:extLst>
              <a:ext uri="{FF2B5EF4-FFF2-40B4-BE49-F238E27FC236}">
                <a16:creationId xmlns:a16="http://schemas.microsoft.com/office/drawing/2014/main" id="{D928F616-DB00-4CEB-A9C8-D574848E5485}"/>
              </a:ext>
            </a:extLst>
          </p:cNvPr>
          <p:cNvGraphicFramePr>
            <a:graphicFrameLocks noGrp="1"/>
          </p:cNvGraphicFramePr>
          <p:nvPr>
            <p:ph idx="1"/>
            <p:extLst>
              <p:ext uri="{D42A27DB-BD31-4B8C-83A1-F6EECF244321}">
                <p14:modId xmlns:p14="http://schemas.microsoft.com/office/powerpoint/2010/main" val="600887216"/>
              </p:ext>
            </p:extLst>
          </p:nvPr>
        </p:nvGraphicFramePr>
        <p:xfrm>
          <a:off x="215127" y="181882"/>
          <a:ext cx="11761746" cy="4573838"/>
        </p:xfrm>
        <a:graphic>
          <a:graphicData uri="http://schemas.openxmlformats.org/drawingml/2006/table">
            <a:tbl>
              <a:tblPr firstRow="1" bandRow="1">
                <a:tableStyleId>{3B4B98B0-60AC-42C2-AFA5-B58CD77FA1E5}</a:tableStyleId>
              </a:tblPr>
              <a:tblGrid>
                <a:gridCol w="1686033">
                  <a:extLst>
                    <a:ext uri="{9D8B030D-6E8A-4147-A177-3AD203B41FA5}">
                      <a16:colId xmlns:a16="http://schemas.microsoft.com/office/drawing/2014/main" val="20000"/>
                    </a:ext>
                  </a:extLst>
                </a:gridCol>
                <a:gridCol w="1950577">
                  <a:extLst>
                    <a:ext uri="{9D8B030D-6E8A-4147-A177-3AD203B41FA5}">
                      <a16:colId xmlns:a16="http://schemas.microsoft.com/office/drawing/2014/main" val="20001"/>
                    </a:ext>
                  </a:extLst>
                </a:gridCol>
                <a:gridCol w="4193197">
                  <a:extLst>
                    <a:ext uri="{9D8B030D-6E8A-4147-A177-3AD203B41FA5}">
                      <a16:colId xmlns:a16="http://schemas.microsoft.com/office/drawing/2014/main" val="20002"/>
                    </a:ext>
                  </a:extLst>
                </a:gridCol>
                <a:gridCol w="1960960">
                  <a:extLst>
                    <a:ext uri="{9D8B030D-6E8A-4147-A177-3AD203B41FA5}">
                      <a16:colId xmlns:a16="http://schemas.microsoft.com/office/drawing/2014/main" val="20003"/>
                    </a:ext>
                  </a:extLst>
                </a:gridCol>
                <a:gridCol w="1970979">
                  <a:extLst>
                    <a:ext uri="{9D8B030D-6E8A-4147-A177-3AD203B41FA5}">
                      <a16:colId xmlns:a16="http://schemas.microsoft.com/office/drawing/2014/main" val="20004"/>
                    </a:ext>
                  </a:extLst>
                </a:gridCol>
              </a:tblGrid>
              <a:tr h="334592">
                <a:tc>
                  <a:txBody>
                    <a:bodyPr/>
                    <a:lstStyle/>
                    <a:p>
                      <a:pPr marL="0" lvl="0" indent="0" algn="l" rtl="0">
                        <a:lnSpc>
                          <a:spcPct val="115000"/>
                        </a:lnSpc>
                        <a:spcBef>
                          <a:spcPts val="0"/>
                        </a:spcBef>
                        <a:spcAft>
                          <a:spcPts val="0"/>
                        </a:spcAft>
                        <a:buNone/>
                      </a:pPr>
                      <a:r>
                        <a:rPr lang="en" sz="1000" b="1" cap="all" spc="60" dirty="0">
                          <a:solidFill>
                            <a:schemeClr val="tx1"/>
                          </a:solidFill>
                        </a:rPr>
                        <a:t>Monitoring Type</a:t>
                      </a:r>
                      <a:endParaRPr sz="1000" b="1" cap="all" spc="60" dirty="0">
                        <a:solidFill>
                          <a:schemeClr val="tx1"/>
                        </a:solidFill>
                      </a:endParaRPr>
                    </a:p>
                  </a:txBody>
                  <a:tcPr marL="67242" marR="67242" marT="67242" marB="67242" anchor="b"/>
                </a:tc>
                <a:tc>
                  <a:txBody>
                    <a:bodyPr/>
                    <a:lstStyle/>
                    <a:p>
                      <a:pPr marL="0" lvl="0" indent="0" algn="l" rtl="0">
                        <a:lnSpc>
                          <a:spcPct val="115000"/>
                        </a:lnSpc>
                        <a:spcBef>
                          <a:spcPts val="0"/>
                        </a:spcBef>
                        <a:spcAft>
                          <a:spcPts val="0"/>
                        </a:spcAft>
                        <a:buNone/>
                      </a:pPr>
                      <a:r>
                        <a:rPr lang="en" sz="1000" b="1" cap="all" spc="60">
                          <a:solidFill>
                            <a:schemeClr val="tx1"/>
                          </a:solidFill>
                        </a:rPr>
                        <a:t>Scope</a:t>
                      </a:r>
                      <a:endParaRPr sz="1000" b="1" cap="all" spc="60">
                        <a:solidFill>
                          <a:schemeClr val="tx1"/>
                        </a:solidFill>
                      </a:endParaRPr>
                    </a:p>
                  </a:txBody>
                  <a:tcPr marL="67242" marR="67242" marT="67242" marB="67242" anchor="b"/>
                </a:tc>
                <a:tc>
                  <a:txBody>
                    <a:bodyPr/>
                    <a:lstStyle/>
                    <a:p>
                      <a:pPr marL="0" lvl="0" indent="0" algn="l" rtl="0">
                        <a:lnSpc>
                          <a:spcPct val="115000"/>
                        </a:lnSpc>
                        <a:spcBef>
                          <a:spcPts val="0"/>
                        </a:spcBef>
                        <a:spcAft>
                          <a:spcPts val="0"/>
                        </a:spcAft>
                        <a:buNone/>
                      </a:pPr>
                      <a:r>
                        <a:rPr lang="en" sz="1000" b="1" cap="all" spc="60">
                          <a:solidFill>
                            <a:schemeClr val="tx1"/>
                          </a:solidFill>
                        </a:rPr>
                        <a:t>Details</a:t>
                      </a:r>
                      <a:endParaRPr sz="1000" b="1" cap="all" spc="60">
                        <a:solidFill>
                          <a:schemeClr val="tx1"/>
                        </a:solidFill>
                      </a:endParaRPr>
                    </a:p>
                  </a:txBody>
                  <a:tcPr marL="67242" marR="67242" marT="67242" marB="67242" anchor="b"/>
                </a:tc>
                <a:tc>
                  <a:txBody>
                    <a:bodyPr/>
                    <a:lstStyle/>
                    <a:p>
                      <a:pPr marL="0" lvl="0" indent="0" algn="l" rtl="0">
                        <a:lnSpc>
                          <a:spcPct val="115000"/>
                        </a:lnSpc>
                        <a:spcBef>
                          <a:spcPts val="0"/>
                        </a:spcBef>
                        <a:spcAft>
                          <a:spcPts val="0"/>
                        </a:spcAft>
                        <a:buNone/>
                      </a:pPr>
                      <a:r>
                        <a:rPr lang="en" sz="1000" b="1" cap="all" spc="60">
                          <a:solidFill>
                            <a:schemeClr val="tx1"/>
                          </a:solidFill>
                        </a:rPr>
                        <a:t>Frequency</a:t>
                      </a:r>
                      <a:endParaRPr sz="1000" b="1" cap="all" spc="60">
                        <a:solidFill>
                          <a:schemeClr val="tx1"/>
                        </a:solidFill>
                      </a:endParaRPr>
                    </a:p>
                  </a:txBody>
                  <a:tcPr marL="67242" marR="67242" marT="67242" marB="67242" anchor="b"/>
                </a:tc>
                <a:tc>
                  <a:txBody>
                    <a:bodyPr/>
                    <a:lstStyle/>
                    <a:p>
                      <a:pPr marL="0" lvl="0" indent="0" algn="l" rtl="0">
                        <a:lnSpc>
                          <a:spcPct val="115000"/>
                        </a:lnSpc>
                        <a:spcBef>
                          <a:spcPts val="0"/>
                        </a:spcBef>
                        <a:spcAft>
                          <a:spcPts val="0"/>
                        </a:spcAft>
                        <a:buNone/>
                      </a:pPr>
                      <a:r>
                        <a:rPr lang="en" sz="1000" b="1" cap="all" spc="60">
                          <a:solidFill>
                            <a:schemeClr val="tx1"/>
                          </a:solidFill>
                        </a:rPr>
                        <a:t>Responsible Entity</a:t>
                      </a:r>
                      <a:endParaRPr sz="1000" b="1" cap="all" spc="60">
                        <a:solidFill>
                          <a:schemeClr val="tx1"/>
                        </a:solidFill>
                      </a:endParaRPr>
                    </a:p>
                  </a:txBody>
                  <a:tcPr marL="67242" marR="67242" marT="67242" marB="67242" anchor="b"/>
                </a:tc>
                <a:extLst>
                  <a:ext uri="{0D108BD9-81ED-4DB2-BD59-A6C34878D82A}">
                    <a16:rowId xmlns:a16="http://schemas.microsoft.com/office/drawing/2014/main" val="10002"/>
                  </a:ext>
                </a:extLst>
              </a:tr>
              <a:tr h="884406">
                <a:tc>
                  <a:txBody>
                    <a:bodyPr/>
                    <a:lstStyle/>
                    <a:p>
                      <a:pPr marL="0" lvl="0" indent="0" algn="l" rtl="0">
                        <a:lnSpc>
                          <a:spcPct val="115000"/>
                        </a:lnSpc>
                        <a:spcBef>
                          <a:spcPts val="0"/>
                        </a:spcBef>
                        <a:spcAft>
                          <a:spcPts val="0"/>
                        </a:spcAft>
                        <a:buNone/>
                      </a:pPr>
                      <a:r>
                        <a:rPr lang="en" sz="1000" cap="none" spc="0">
                          <a:solidFill>
                            <a:schemeClr val="tx1"/>
                          </a:solidFill>
                        </a:rPr>
                        <a:t>Baseline</a:t>
                      </a:r>
                      <a:endParaRPr sz="1000" cap="none" spc="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cap="none" spc="0">
                          <a:solidFill>
                            <a:schemeClr val="tx1"/>
                          </a:solidFill>
                        </a:rPr>
                        <a:t>Current River status before restoration</a:t>
                      </a:r>
                      <a:endParaRPr sz="1000" cap="none" spc="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cap="none" spc="0">
                          <a:solidFill>
                            <a:schemeClr val="tx1"/>
                          </a:solidFill>
                        </a:rPr>
                        <a:t>Define and characterize the physical, ecological and sociological conditions of the entire river stretch</a:t>
                      </a: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This will include the historical accounts of the river attributes as a basis for comparison</a:t>
                      </a:r>
                      <a:endParaRPr sz="1000" cap="none" spc="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cap="none" spc="0">
                          <a:solidFill>
                            <a:schemeClr val="tx1"/>
                          </a:solidFill>
                        </a:rPr>
                        <a:t>Before Restoration commences</a:t>
                      </a:r>
                      <a:endParaRPr sz="1000" cap="none" spc="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cap="none" spc="0">
                          <a:solidFill>
                            <a:schemeClr val="tx1"/>
                          </a:solidFill>
                        </a:rPr>
                        <a:t>Restoration Team, City Environment and Natural Resources Office</a:t>
                      </a:r>
                      <a:endParaRPr sz="1000" cap="none" spc="0">
                        <a:solidFill>
                          <a:schemeClr val="tx1"/>
                        </a:solidFill>
                      </a:endParaRPr>
                    </a:p>
                  </a:txBody>
                  <a:tcPr marL="18678" marR="18678" marT="59761" marB="44828" anchor="ctr"/>
                </a:tc>
                <a:extLst>
                  <a:ext uri="{0D108BD9-81ED-4DB2-BD59-A6C34878D82A}">
                    <a16:rowId xmlns:a16="http://schemas.microsoft.com/office/drawing/2014/main" val="10003"/>
                  </a:ext>
                </a:extLst>
              </a:tr>
              <a:tr h="1082228">
                <a:tc>
                  <a:txBody>
                    <a:bodyPr/>
                    <a:lstStyle/>
                    <a:p>
                      <a:pPr marL="0" lvl="0" indent="0" algn="l" rtl="0">
                        <a:lnSpc>
                          <a:spcPct val="115000"/>
                        </a:lnSpc>
                        <a:spcBef>
                          <a:spcPts val="0"/>
                        </a:spcBef>
                        <a:spcAft>
                          <a:spcPts val="0"/>
                        </a:spcAft>
                        <a:buNone/>
                      </a:pPr>
                      <a:r>
                        <a:rPr lang="en" sz="1000" cap="none" spc="0">
                          <a:solidFill>
                            <a:schemeClr val="tx1"/>
                          </a:solidFill>
                        </a:rPr>
                        <a:t>Activity</a:t>
                      </a:r>
                      <a:endParaRPr sz="1000" cap="none" spc="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cap="none" spc="0">
                          <a:solidFill>
                            <a:schemeClr val="tx1"/>
                          </a:solidFill>
                        </a:rPr>
                        <a:t>Activities projected in the Action Plan for Phase I as per scheduled</a:t>
                      </a:r>
                      <a:endParaRPr sz="1000" cap="none" spc="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cap="none" spc="0" dirty="0">
                          <a:solidFill>
                            <a:schemeClr val="tx1"/>
                          </a:solidFill>
                        </a:rPr>
                        <a:t>Check each restoration activity if done properly following the stipulated timeline (Delineation, Dredging, Planting, Installation of Equipments etc.)</a:t>
                      </a:r>
                      <a:endParaRPr sz="1000" cap="none" spc="0" dirty="0">
                        <a:solidFill>
                          <a:schemeClr val="tx1"/>
                        </a:solidFill>
                      </a:endParaRPr>
                    </a:p>
                    <a:p>
                      <a:pPr marL="0" lvl="0" indent="0" algn="l" rtl="0">
                        <a:lnSpc>
                          <a:spcPct val="115000"/>
                        </a:lnSpc>
                        <a:spcBef>
                          <a:spcPts val="0"/>
                        </a:spcBef>
                        <a:spcAft>
                          <a:spcPts val="0"/>
                        </a:spcAft>
                        <a:buNone/>
                      </a:pPr>
                      <a:endParaRPr sz="1000" cap="none" spc="0" dirty="0">
                        <a:solidFill>
                          <a:schemeClr val="tx1"/>
                        </a:solidFill>
                      </a:endParaRPr>
                    </a:p>
                    <a:p>
                      <a:pPr marL="0" lvl="0" indent="0" algn="l" rtl="0">
                        <a:lnSpc>
                          <a:spcPct val="115000"/>
                        </a:lnSpc>
                        <a:spcBef>
                          <a:spcPts val="0"/>
                        </a:spcBef>
                        <a:spcAft>
                          <a:spcPts val="0"/>
                        </a:spcAft>
                        <a:buNone/>
                      </a:pPr>
                      <a:r>
                        <a:rPr lang="en" sz="1000" cap="none" spc="0" dirty="0">
                          <a:solidFill>
                            <a:schemeClr val="tx1"/>
                          </a:solidFill>
                        </a:rPr>
                        <a:t>Activities can be altered, changed or impeded anytime or as deemed necessary based on the conducted assessment and monitoring</a:t>
                      </a:r>
                      <a:endParaRPr sz="1000" cap="none" spc="0" dirty="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b="1" cap="none" spc="0">
                          <a:solidFill>
                            <a:schemeClr val="tx1"/>
                          </a:solidFill>
                        </a:rPr>
                        <a:t>Monthly</a:t>
                      </a:r>
                      <a:endParaRPr sz="1000" b="1"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Monthly reports should be submitted to the Technical Working group for Process Assessment</a:t>
                      </a:r>
                      <a:endParaRPr sz="1000" cap="none" spc="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cap="none" spc="0">
                          <a:solidFill>
                            <a:schemeClr val="tx1"/>
                          </a:solidFill>
                        </a:rPr>
                        <a:t>Restoration Team, Hired contractors</a:t>
                      </a:r>
                      <a:endParaRPr sz="1000" cap="none" spc="0">
                        <a:solidFill>
                          <a:schemeClr val="tx1"/>
                        </a:solidFill>
                      </a:endParaRPr>
                    </a:p>
                  </a:txBody>
                  <a:tcPr marL="18678" marR="18678" marT="59761" marB="44828" anchor="ctr"/>
                </a:tc>
                <a:extLst>
                  <a:ext uri="{0D108BD9-81ED-4DB2-BD59-A6C34878D82A}">
                    <a16:rowId xmlns:a16="http://schemas.microsoft.com/office/drawing/2014/main" val="10004"/>
                  </a:ext>
                </a:extLst>
              </a:tr>
              <a:tr h="2215137">
                <a:tc>
                  <a:txBody>
                    <a:bodyPr/>
                    <a:lstStyle/>
                    <a:p>
                      <a:pPr marL="0" lvl="0" indent="0" algn="l" rtl="0">
                        <a:lnSpc>
                          <a:spcPct val="115000"/>
                        </a:lnSpc>
                        <a:spcBef>
                          <a:spcPts val="0"/>
                        </a:spcBef>
                        <a:spcAft>
                          <a:spcPts val="0"/>
                        </a:spcAft>
                        <a:buNone/>
                      </a:pPr>
                      <a:r>
                        <a:rPr lang="en" sz="1000" cap="none" spc="0">
                          <a:solidFill>
                            <a:schemeClr val="tx1"/>
                          </a:solidFill>
                        </a:rPr>
                        <a:t>Financial</a:t>
                      </a:r>
                      <a:endParaRPr sz="1000" cap="none" spc="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cap="none" spc="0">
                          <a:solidFill>
                            <a:schemeClr val="tx1"/>
                          </a:solidFill>
                        </a:rPr>
                        <a:t>Expenses and Cost-Effectiveness</a:t>
                      </a:r>
                      <a:endParaRPr sz="1000" cap="none" spc="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cap="none" spc="0" dirty="0">
                          <a:solidFill>
                            <a:schemeClr val="tx1"/>
                          </a:solidFill>
                        </a:rPr>
                        <a:t>Monitor the expenses incurred in each activities done</a:t>
                      </a:r>
                      <a:endParaRPr sz="1000" cap="none" spc="0" dirty="0">
                        <a:solidFill>
                          <a:schemeClr val="tx1"/>
                        </a:solidFill>
                      </a:endParaRPr>
                    </a:p>
                    <a:p>
                      <a:pPr marL="0" lvl="0" indent="0" algn="l" rtl="0">
                        <a:lnSpc>
                          <a:spcPct val="115000"/>
                        </a:lnSpc>
                        <a:spcBef>
                          <a:spcPts val="0"/>
                        </a:spcBef>
                        <a:spcAft>
                          <a:spcPts val="0"/>
                        </a:spcAft>
                        <a:buNone/>
                      </a:pPr>
                      <a:endParaRPr sz="1000" cap="none" spc="0" dirty="0">
                        <a:solidFill>
                          <a:schemeClr val="tx1"/>
                        </a:solidFill>
                      </a:endParaRPr>
                    </a:p>
                    <a:p>
                      <a:pPr marL="0" lvl="0" indent="0" algn="l" rtl="0">
                        <a:lnSpc>
                          <a:spcPct val="115000"/>
                        </a:lnSpc>
                        <a:spcBef>
                          <a:spcPts val="0"/>
                        </a:spcBef>
                        <a:spcAft>
                          <a:spcPts val="0"/>
                        </a:spcAft>
                        <a:buNone/>
                      </a:pPr>
                      <a:r>
                        <a:rPr lang="en" sz="1000" cap="none" spc="0" dirty="0">
                          <a:solidFill>
                            <a:schemeClr val="tx1"/>
                          </a:solidFill>
                        </a:rPr>
                        <a:t>Locate and Assess which specific activity expenses can be realligned, Increase or Decrease the expenses according to the current situation and needs</a:t>
                      </a:r>
                      <a:endParaRPr sz="1000" cap="none" spc="0" dirty="0">
                        <a:solidFill>
                          <a:schemeClr val="tx1"/>
                        </a:solidFill>
                      </a:endParaRPr>
                    </a:p>
                    <a:p>
                      <a:pPr marL="0" lvl="0" indent="0" algn="l" rtl="0">
                        <a:lnSpc>
                          <a:spcPct val="115000"/>
                        </a:lnSpc>
                        <a:spcBef>
                          <a:spcPts val="0"/>
                        </a:spcBef>
                        <a:spcAft>
                          <a:spcPts val="0"/>
                        </a:spcAft>
                        <a:buNone/>
                      </a:pPr>
                      <a:endParaRPr sz="1000" cap="none" spc="0" dirty="0">
                        <a:solidFill>
                          <a:schemeClr val="tx1"/>
                        </a:solidFill>
                      </a:endParaRPr>
                    </a:p>
                    <a:p>
                      <a:pPr marL="0" lvl="0" indent="0" algn="l" rtl="0">
                        <a:lnSpc>
                          <a:spcPct val="115000"/>
                        </a:lnSpc>
                        <a:spcBef>
                          <a:spcPts val="0"/>
                        </a:spcBef>
                        <a:spcAft>
                          <a:spcPts val="0"/>
                        </a:spcAft>
                        <a:buNone/>
                      </a:pPr>
                      <a:r>
                        <a:rPr lang="en" sz="1000" cap="none" spc="0" dirty="0">
                          <a:solidFill>
                            <a:schemeClr val="tx1"/>
                          </a:solidFill>
                        </a:rPr>
                        <a:t>Identify new partners and stakeholders who could provide free services in relation to the activities to be done for the restoration</a:t>
                      </a:r>
                      <a:endParaRPr sz="1000" cap="none" spc="0" dirty="0">
                        <a:solidFill>
                          <a:schemeClr val="tx1"/>
                        </a:solidFill>
                      </a:endParaRPr>
                    </a:p>
                    <a:p>
                      <a:pPr marL="0" lvl="0" indent="0" algn="l" rtl="0">
                        <a:lnSpc>
                          <a:spcPct val="115000"/>
                        </a:lnSpc>
                        <a:spcBef>
                          <a:spcPts val="0"/>
                        </a:spcBef>
                        <a:spcAft>
                          <a:spcPts val="0"/>
                        </a:spcAft>
                        <a:buNone/>
                      </a:pPr>
                      <a:endParaRPr sz="1000" cap="none" spc="0" dirty="0">
                        <a:solidFill>
                          <a:schemeClr val="tx1"/>
                        </a:solidFill>
                      </a:endParaRPr>
                    </a:p>
                    <a:p>
                      <a:pPr marL="0" lvl="0" indent="0" algn="l" rtl="0">
                        <a:lnSpc>
                          <a:spcPct val="115000"/>
                        </a:lnSpc>
                        <a:spcBef>
                          <a:spcPts val="0"/>
                        </a:spcBef>
                        <a:spcAft>
                          <a:spcPts val="0"/>
                        </a:spcAft>
                        <a:buNone/>
                      </a:pPr>
                      <a:r>
                        <a:rPr lang="en" sz="1000" cap="none" spc="0" dirty="0">
                          <a:solidFill>
                            <a:schemeClr val="tx1"/>
                          </a:solidFill>
                        </a:rPr>
                        <a:t>Prepare a cost-benefit analysis of the overall expenses incurred for the entire duration of the restoration (Phase-1) and serve it as a basis for the next phases of the restoration</a:t>
                      </a:r>
                      <a:endParaRPr sz="1000" cap="none" spc="0" dirty="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cap="none" spc="0">
                          <a:solidFill>
                            <a:schemeClr val="tx1"/>
                          </a:solidFill>
                        </a:rPr>
                        <a:t>Monthly</a:t>
                      </a: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(For Expenses)</a:t>
                      </a:r>
                      <a:endParaRPr sz="1000" cap="none" spc="0">
                        <a:solidFill>
                          <a:schemeClr val="tx1"/>
                        </a:solidFill>
                      </a:endParaRPr>
                    </a:p>
                    <a:p>
                      <a:pPr marL="0" lvl="0" indent="0" algn="l" rtl="0">
                        <a:lnSpc>
                          <a:spcPct val="115000"/>
                        </a:lnSpc>
                        <a:spcBef>
                          <a:spcPts val="0"/>
                        </a:spcBef>
                        <a:spcAft>
                          <a:spcPts val="0"/>
                        </a:spcAft>
                        <a:buNone/>
                      </a:pP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Quarterly</a:t>
                      </a: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(For resource Mobilization)</a:t>
                      </a:r>
                      <a:endParaRPr sz="1000" cap="none" spc="0">
                        <a:solidFill>
                          <a:schemeClr val="tx1"/>
                        </a:solidFill>
                      </a:endParaRPr>
                    </a:p>
                    <a:p>
                      <a:pPr marL="0" lvl="0" indent="0" algn="l" rtl="0">
                        <a:lnSpc>
                          <a:spcPct val="115000"/>
                        </a:lnSpc>
                        <a:spcBef>
                          <a:spcPts val="0"/>
                        </a:spcBef>
                        <a:spcAft>
                          <a:spcPts val="0"/>
                        </a:spcAft>
                        <a:buNone/>
                      </a:pP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Post Restoration</a:t>
                      </a: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Phase-1/Year 3</a:t>
                      </a: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(for Cost-Benefit Analysis)</a:t>
                      </a:r>
                      <a:endParaRPr sz="1000" cap="none" spc="0">
                        <a:solidFill>
                          <a:schemeClr val="tx1"/>
                        </a:solidFill>
                      </a:endParaRPr>
                    </a:p>
                  </a:txBody>
                  <a:tcPr marL="18678" marR="18678" marT="59761" marB="44828" anchor="ctr"/>
                </a:tc>
                <a:tc>
                  <a:txBody>
                    <a:bodyPr/>
                    <a:lstStyle/>
                    <a:p>
                      <a:pPr marL="0" lvl="0" indent="0" algn="l" rtl="0">
                        <a:lnSpc>
                          <a:spcPct val="115000"/>
                        </a:lnSpc>
                        <a:spcBef>
                          <a:spcPts val="0"/>
                        </a:spcBef>
                        <a:spcAft>
                          <a:spcPts val="0"/>
                        </a:spcAft>
                        <a:buNone/>
                      </a:pPr>
                      <a:r>
                        <a:rPr lang="en" sz="1000" cap="none" spc="0" dirty="0">
                          <a:solidFill>
                            <a:schemeClr val="tx1"/>
                          </a:solidFill>
                        </a:rPr>
                        <a:t>Restoration Team's Technical Working Group, Partner CSOs, NGOs, City Government</a:t>
                      </a:r>
                      <a:endParaRPr sz="1000" cap="none" spc="0" dirty="0">
                        <a:solidFill>
                          <a:schemeClr val="tx1"/>
                        </a:solidFill>
                      </a:endParaRPr>
                    </a:p>
                  </a:txBody>
                  <a:tcPr marL="18678" marR="18678" marT="59761" marB="44828" anchor="ctr"/>
                </a:tc>
                <a:extLst>
                  <a:ext uri="{0D108BD9-81ED-4DB2-BD59-A6C34878D82A}">
                    <a16:rowId xmlns:a16="http://schemas.microsoft.com/office/drawing/2014/main" val="10005"/>
                  </a:ext>
                </a:extLst>
              </a:tr>
            </a:tbl>
          </a:graphicData>
        </a:graphic>
      </p:graphicFrame>
      <p:sp>
        <p:nvSpPr>
          <p:cNvPr id="20" name="Google Shape;200;p29">
            <a:extLst>
              <a:ext uri="{FF2B5EF4-FFF2-40B4-BE49-F238E27FC236}">
                <a16:creationId xmlns:a16="http://schemas.microsoft.com/office/drawing/2014/main" id="{72932DD1-F795-46AB-A807-AF119EDEF54D}"/>
              </a:ext>
            </a:extLst>
          </p:cNvPr>
          <p:cNvSpPr txBox="1">
            <a:spLocks/>
          </p:cNvSpPr>
          <p:nvPr/>
        </p:nvSpPr>
        <p:spPr>
          <a:xfrm>
            <a:off x="632896" y="5548355"/>
            <a:ext cx="10058400" cy="822960"/>
          </a:xfrm>
          <a:prstGeom prst="rect">
            <a:avLst/>
          </a:prstGeom>
        </p:spPr>
        <p:txBody>
          <a:bodyPr spcFirstLastPara="1" vert="horz" wrap="square" lIns="91440" tIns="45720" rIns="91440" bIns="45720" rtlCol="0" anchor="b" anchorCtr="0">
            <a:noAutofit/>
          </a:bodyPr>
          <a:lstStyle>
            <a:lvl1pPr lvl="0" algn="l" defTabSz="914400" rtl="0" eaLnBrk="1" latinLnBrk="0" hangingPunct="1">
              <a:lnSpc>
                <a:spcPct val="85000"/>
              </a:lnSpc>
              <a:spcBef>
                <a:spcPts val="0"/>
              </a:spcBef>
              <a:spcAft>
                <a:spcPts val="0"/>
              </a:spcAft>
              <a:buClr>
                <a:schemeClr val="dk2"/>
              </a:buClr>
              <a:buSzPts val="2600"/>
              <a:buNone/>
              <a:defRPr sz="3467" kern="1200" spc="-50" baseline="0">
                <a:solidFill>
                  <a:schemeClr val="dk2"/>
                </a:solidFill>
                <a:latin typeface="+mj-lt"/>
                <a:ea typeface="+mj-ea"/>
                <a:cs typeface="+mj-cs"/>
              </a:defRPr>
            </a:lvl1pPr>
            <a:lvl2pPr lvl="1">
              <a:spcBef>
                <a:spcPts val="0"/>
              </a:spcBef>
              <a:spcAft>
                <a:spcPts val="0"/>
              </a:spcAft>
              <a:buClr>
                <a:schemeClr val="dk2"/>
              </a:buClr>
              <a:buSzPts val="2600"/>
              <a:buNone/>
              <a:defRPr sz="3467">
                <a:solidFill>
                  <a:schemeClr val="dk2"/>
                </a:solidFill>
              </a:defRPr>
            </a:lvl2pPr>
            <a:lvl3pPr lvl="2">
              <a:spcBef>
                <a:spcPts val="0"/>
              </a:spcBef>
              <a:spcAft>
                <a:spcPts val="0"/>
              </a:spcAft>
              <a:buClr>
                <a:schemeClr val="dk2"/>
              </a:buClr>
              <a:buSzPts val="2600"/>
              <a:buNone/>
              <a:defRPr sz="3467">
                <a:solidFill>
                  <a:schemeClr val="dk2"/>
                </a:solidFill>
              </a:defRPr>
            </a:lvl3pPr>
            <a:lvl4pPr lvl="3">
              <a:spcBef>
                <a:spcPts val="0"/>
              </a:spcBef>
              <a:spcAft>
                <a:spcPts val="0"/>
              </a:spcAft>
              <a:buClr>
                <a:schemeClr val="dk2"/>
              </a:buClr>
              <a:buSzPts val="2600"/>
              <a:buNone/>
              <a:defRPr sz="3467">
                <a:solidFill>
                  <a:schemeClr val="dk2"/>
                </a:solidFill>
              </a:defRPr>
            </a:lvl4pPr>
            <a:lvl5pPr lvl="4">
              <a:spcBef>
                <a:spcPts val="0"/>
              </a:spcBef>
              <a:spcAft>
                <a:spcPts val="0"/>
              </a:spcAft>
              <a:buClr>
                <a:schemeClr val="dk2"/>
              </a:buClr>
              <a:buSzPts val="2600"/>
              <a:buNone/>
              <a:defRPr sz="3467">
                <a:solidFill>
                  <a:schemeClr val="dk2"/>
                </a:solidFill>
              </a:defRPr>
            </a:lvl5pPr>
            <a:lvl6pPr lvl="5">
              <a:spcBef>
                <a:spcPts val="0"/>
              </a:spcBef>
              <a:spcAft>
                <a:spcPts val="0"/>
              </a:spcAft>
              <a:buClr>
                <a:schemeClr val="dk2"/>
              </a:buClr>
              <a:buSzPts val="2600"/>
              <a:buNone/>
              <a:defRPr sz="3467">
                <a:solidFill>
                  <a:schemeClr val="dk2"/>
                </a:solidFill>
              </a:defRPr>
            </a:lvl6pPr>
            <a:lvl7pPr lvl="6">
              <a:spcBef>
                <a:spcPts val="0"/>
              </a:spcBef>
              <a:spcAft>
                <a:spcPts val="0"/>
              </a:spcAft>
              <a:buClr>
                <a:schemeClr val="dk2"/>
              </a:buClr>
              <a:buSzPts val="2600"/>
              <a:buNone/>
              <a:defRPr sz="3467">
                <a:solidFill>
                  <a:schemeClr val="dk2"/>
                </a:solidFill>
              </a:defRPr>
            </a:lvl7pPr>
            <a:lvl8pPr lvl="7">
              <a:spcBef>
                <a:spcPts val="0"/>
              </a:spcBef>
              <a:spcAft>
                <a:spcPts val="0"/>
              </a:spcAft>
              <a:buClr>
                <a:schemeClr val="dk2"/>
              </a:buClr>
              <a:buSzPts val="2600"/>
              <a:buNone/>
              <a:defRPr sz="3467">
                <a:solidFill>
                  <a:schemeClr val="dk2"/>
                </a:solidFill>
              </a:defRPr>
            </a:lvl8pPr>
            <a:lvl9pPr lvl="8">
              <a:spcBef>
                <a:spcPts val="0"/>
              </a:spcBef>
              <a:spcAft>
                <a:spcPts val="0"/>
              </a:spcAft>
              <a:buClr>
                <a:schemeClr val="dk2"/>
              </a:buClr>
              <a:buSzPts val="2600"/>
              <a:buNone/>
              <a:defRPr sz="3467">
                <a:solidFill>
                  <a:schemeClr val="dk2"/>
                </a:solidFill>
              </a:defRPr>
            </a:lvl9pPr>
          </a:lstStyle>
          <a:p>
            <a:pPr>
              <a:spcBef>
                <a:spcPct val="0"/>
              </a:spcBef>
            </a:pPr>
            <a:r>
              <a:rPr lang="en-US" sz="6000" dirty="0">
                <a:solidFill>
                  <a:srgbClr val="FFFFFF"/>
                </a:solidFill>
              </a:rPr>
              <a:t>Monitoring</a:t>
            </a:r>
          </a:p>
        </p:txBody>
      </p:sp>
      <p:sp>
        <p:nvSpPr>
          <p:cNvPr id="22" name="Content Placeholder 2">
            <a:extLst>
              <a:ext uri="{FF2B5EF4-FFF2-40B4-BE49-F238E27FC236}">
                <a16:creationId xmlns:a16="http://schemas.microsoft.com/office/drawing/2014/main" id="{C4D56579-BCCB-4DEA-9CF4-F073E13F613D}"/>
              </a:ext>
            </a:extLst>
          </p:cNvPr>
          <p:cNvSpPr txBox="1">
            <a:spLocks/>
          </p:cNvSpPr>
          <p:nvPr/>
        </p:nvSpPr>
        <p:spPr>
          <a:xfrm>
            <a:off x="5409956" y="5494357"/>
            <a:ext cx="6339840" cy="871963"/>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rgbClr val="FFFFFF"/>
                </a:solidFill>
              </a:rPr>
              <a:t>To facilitate the redirection the water stream to its proper flow, allowing occasional rise of water as a natural disturbance in the floodplain without causing further damage to the communities nearby.</a:t>
            </a:r>
          </a:p>
        </p:txBody>
      </p:sp>
      <p:pic>
        <p:nvPicPr>
          <p:cNvPr id="2" name="24">
            <a:hlinkClick r:id="" action="ppaction://media"/>
            <a:extLst>
              <a:ext uri="{FF2B5EF4-FFF2-40B4-BE49-F238E27FC236}">
                <a16:creationId xmlns:a16="http://schemas.microsoft.com/office/drawing/2014/main" id="{7A221818-4805-4B31-B537-9ABCC2E0BB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67273" y="5119730"/>
            <a:ext cx="609600" cy="609600"/>
          </a:xfrm>
          <a:prstGeom prst="rect">
            <a:avLst/>
          </a:prstGeom>
        </p:spPr>
      </p:pic>
    </p:spTree>
    <p:extLst>
      <p:ext uri="{BB962C8B-B14F-4D97-AF65-F5344CB8AC3E}">
        <p14:creationId xmlns:p14="http://schemas.microsoft.com/office/powerpoint/2010/main" val="23489632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3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26B5C8A-6CDD-4135-9397-79571D5077F9}"/>
              </a:ext>
            </a:extLst>
          </p:cNvPr>
          <p:cNvSpPr>
            <a:spLocks noGrp="1"/>
          </p:cNvSpPr>
          <p:nvPr>
            <p:ph type="ftr" sz="quarter" idx="11"/>
          </p:nvPr>
        </p:nvSpPr>
        <p:spPr>
          <a:xfrm>
            <a:off x="3686185" y="6459785"/>
            <a:ext cx="4822804" cy="365125"/>
          </a:xfrm>
        </p:spPr>
        <p:txBody>
          <a:bodyPr>
            <a:normAutofit/>
          </a:bodyPr>
          <a:lstStyle/>
          <a:p>
            <a:pPr>
              <a:spcAft>
                <a:spcPts val="600"/>
              </a:spcAft>
            </a:pPr>
            <a:r>
              <a:rPr lang="en-PH"/>
              <a:t>River Restoration plan</a:t>
            </a:r>
          </a:p>
        </p:txBody>
      </p:sp>
      <p:sp>
        <p:nvSpPr>
          <p:cNvPr id="5" name="Slide Number Placeholder 4">
            <a:extLst>
              <a:ext uri="{FF2B5EF4-FFF2-40B4-BE49-F238E27FC236}">
                <a16:creationId xmlns:a16="http://schemas.microsoft.com/office/drawing/2014/main" id="{12303E6D-1453-492D-8CC0-68F1E37A0EC7}"/>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smtClean="0"/>
              <a:pPr>
                <a:spcAft>
                  <a:spcPts val="600"/>
                </a:spcAft>
              </a:pPr>
              <a:t>25</a:t>
            </a:fld>
            <a:endParaRPr lang="en-PH"/>
          </a:p>
        </p:txBody>
      </p:sp>
      <p:graphicFrame>
        <p:nvGraphicFramePr>
          <p:cNvPr id="6" name="Google Shape;262;p39">
            <a:extLst>
              <a:ext uri="{FF2B5EF4-FFF2-40B4-BE49-F238E27FC236}">
                <a16:creationId xmlns:a16="http://schemas.microsoft.com/office/drawing/2014/main" id="{46EEA996-7863-47A9-BED1-4C8CE1501894}"/>
              </a:ext>
            </a:extLst>
          </p:cNvPr>
          <p:cNvGraphicFramePr/>
          <p:nvPr>
            <p:extLst>
              <p:ext uri="{D42A27DB-BD31-4B8C-83A1-F6EECF244321}">
                <p14:modId xmlns:p14="http://schemas.microsoft.com/office/powerpoint/2010/main" val="840813597"/>
              </p:ext>
            </p:extLst>
          </p:nvPr>
        </p:nvGraphicFramePr>
        <p:xfrm>
          <a:off x="643467" y="828647"/>
          <a:ext cx="10905068" cy="4847162"/>
        </p:xfrm>
        <a:graphic>
          <a:graphicData uri="http://schemas.openxmlformats.org/drawingml/2006/table">
            <a:tbl>
              <a:tblPr firstRow="1" bandRow="1">
                <a:tableStyleId>{3B4B98B0-60AC-42C2-AFA5-B58CD77FA1E5}</a:tableStyleId>
              </a:tblPr>
              <a:tblGrid>
                <a:gridCol w="827995">
                  <a:extLst>
                    <a:ext uri="{9D8B030D-6E8A-4147-A177-3AD203B41FA5}">
                      <a16:colId xmlns:a16="http://schemas.microsoft.com/office/drawing/2014/main" val="20000"/>
                    </a:ext>
                  </a:extLst>
                </a:gridCol>
                <a:gridCol w="1726558">
                  <a:extLst>
                    <a:ext uri="{9D8B030D-6E8A-4147-A177-3AD203B41FA5}">
                      <a16:colId xmlns:a16="http://schemas.microsoft.com/office/drawing/2014/main" val="20001"/>
                    </a:ext>
                  </a:extLst>
                </a:gridCol>
                <a:gridCol w="4226223">
                  <a:extLst>
                    <a:ext uri="{9D8B030D-6E8A-4147-A177-3AD203B41FA5}">
                      <a16:colId xmlns:a16="http://schemas.microsoft.com/office/drawing/2014/main" val="20002"/>
                    </a:ext>
                  </a:extLst>
                </a:gridCol>
                <a:gridCol w="2255031">
                  <a:extLst>
                    <a:ext uri="{9D8B030D-6E8A-4147-A177-3AD203B41FA5}">
                      <a16:colId xmlns:a16="http://schemas.microsoft.com/office/drawing/2014/main" val="20003"/>
                    </a:ext>
                  </a:extLst>
                </a:gridCol>
                <a:gridCol w="1869261">
                  <a:extLst>
                    <a:ext uri="{9D8B030D-6E8A-4147-A177-3AD203B41FA5}">
                      <a16:colId xmlns:a16="http://schemas.microsoft.com/office/drawing/2014/main" val="20004"/>
                    </a:ext>
                  </a:extLst>
                </a:gridCol>
              </a:tblGrid>
              <a:tr h="521198">
                <a:tc>
                  <a:txBody>
                    <a:bodyPr/>
                    <a:lstStyle/>
                    <a:p>
                      <a:pPr marL="0" lvl="0" indent="0" algn="l" rtl="0">
                        <a:lnSpc>
                          <a:spcPct val="115000"/>
                        </a:lnSpc>
                        <a:spcBef>
                          <a:spcPts val="0"/>
                        </a:spcBef>
                        <a:spcAft>
                          <a:spcPts val="0"/>
                        </a:spcAft>
                        <a:buNone/>
                      </a:pPr>
                      <a:r>
                        <a:rPr lang="en" sz="1000" b="1" cap="none" spc="0">
                          <a:solidFill>
                            <a:schemeClr val="tx1"/>
                          </a:solidFill>
                        </a:rPr>
                        <a:t>Monitoring Type</a:t>
                      </a:r>
                      <a:endParaRPr sz="1000" b="1" cap="none" spc="0">
                        <a:solidFill>
                          <a:schemeClr val="tx1"/>
                        </a:solidFill>
                      </a:endParaRPr>
                    </a:p>
                  </a:txBody>
                  <a:tcPr marL="0" marR="45163" marT="18065" marB="135490" anchor="b"/>
                </a:tc>
                <a:tc>
                  <a:txBody>
                    <a:bodyPr/>
                    <a:lstStyle/>
                    <a:p>
                      <a:pPr marL="0" lvl="0" indent="0" algn="l" rtl="0">
                        <a:lnSpc>
                          <a:spcPct val="115000"/>
                        </a:lnSpc>
                        <a:spcBef>
                          <a:spcPts val="0"/>
                        </a:spcBef>
                        <a:spcAft>
                          <a:spcPts val="0"/>
                        </a:spcAft>
                        <a:buNone/>
                      </a:pPr>
                      <a:r>
                        <a:rPr lang="en" sz="1000" b="1" cap="none" spc="0" dirty="0">
                          <a:solidFill>
                            <a:schemeClr val="tx1"/>
                          </a:solidFill>
                        </a:rPr>
                        <a:t>Scope</a:t>
                      </a:r>
                      <a:endParaRPr sz="1000" b="1" cap="none" spc="0" dirty="0">
                        <a:solidFill>
                          <a:schemeClr val="tx1"/>
                        </a:solidFill>
                      </a:endParaRPr>
                    </a:p>
                  </a:txBody>
                  <a:tcPr marL="0" marR="45163" marT="18065" marB="135490" anchor="b"/>
                </a:tc>
                <a:tc>
                  <a:txBody>
                    <a:bodyPr/>
                    <a:lstStyle/>
                    <a:p>
                      <a:pPr marL="0" lvl="0" indent="0" algn="l" rtl="0">
                        <a:lnSpc>
                          <a:spcPct val="115000"/>
                        </a:lnSpc>
                        <a:spcBef>
                          <a:spcPts val="0"/>
                        </a:spcBef>
                        <a:spcAft>
                          <a:spcPts val="0"/>
                        </a:spcAft>
                        <a:buNone/>
                      </a:pPr>
                      <a:r>
                        <a:rPr lang="en" sz="1000" b="1" cap="none" spc="0">
                          <a:solidFill>
                            <a:schemeClr val="tx1"/>
                          </a:solidFill>
                        </a:rPr>
                        <a:t>Details</a:t>
                      </a:r>
                      <a:endParaRPr sz="1000" b="1" cap="none" spc="0">
                        <a:solidFill>
                          <a:schemeClr val="tx1"/>
                        </a:solidFill>
                      </a:endParaRPr>
                    </a:p>
                  </a:txBody>
                  <a:tcPr marL="0" marR="45163" marT="18065" marB="135490" anchor="b"/>
                </a:tc>
                <a:tc>
                  <a:txBody>
                    <a:bodyPr/>
                    <a:lstStyle/>
                    <a:p>
                      <a:pPr marL="0" lvl="0" indent="0" algn="l" rtl="0">
                        <a:lnSpc>
                          <a:spcPct val="115000"/>
                        </a:lnSpc>
                        <a:spcBef>
                          <a:spcPts val="0"/>
                        </a:spcBef>
                        <a:spcAft>
                          <a:spcPts val="0"/>
                        </a:spcAft>
                        <a:buNone/>
                      </a:pPr>
                      <a:r>
                        <a:rPr lang="en" sz="1000" b="1" cap="none" spc="0">
                          <a:solidFill>
                            <a:schemeClr val="tx1"/>
                          </a:solidFill>
                        </a:rPr>
                        <a:t>Frequency</a:t>
                      </a:r>
                      <a:endParaRPr sz="1000" b="1" cap="none" spc="0">
                        <a:solidFill>
                          <a:schemeClr val="tx1"/>
                        </a:solidFill>
                      </a:endParaRPr>
                    </a:p>
                  </a:txBody>
                  <a:tcPr marL="0" marR="45163" marT="18065" marB="135490" anchor="b"/>
                </a:tc>
                <a:tc>
                  <a:txBody>
                    <a:bodyPr/>
                    <a:lstStyle/>
                    <a:p>
                      <a:pPr marL="0" lvl="0" indent="0" algn="l" rtl="0">
                        <a:lnSpc>
                          <a:spcPct val="115000"/>
                        </a:lnSpc>
                        <a:spcBef>
                          <a:spcPts val="0"/>
                        </a:spcBef>
                        <a:spcAft>
                          <a:spcPts val="0"/>
                        </a:spcAft>
                        <a:buNone/>
                      </a:pPr>
                      <a:r>
                        <a:rPr lang="en" sz="1000" b="1" cap="none" spc="0">
                          <a:solidFill>
                            <a:schemeClr val="tx1"/>
                          </a:solidFill>
                        </a:rPr>
                        <a:t>Responsible Entity</a:t>
                      </a:r>
                      <a:endParaRPr sz="1000" b="1" cap="none" spc="0">
                        <a:solidFill>
                          <a:schemeClr val="tx1"/>
                        </a:solidFill>
                      </a:endParaRPr>
                    </a:p>
                  </a:txBody>
                  <a:tcPr marL="0" marR="45163" marT="18065" marB="135490" anchor="b"/>
                </a:tc>
                <a:extLst>
                  <a:ext uri="{0D108BD9-81ED-4DB2-BD59-A6C34878D82A}">
                    <a16:rowId xmlns:a16="http://schemas.microsoft.com/office/drawing/2014/main" val="10000"/>
                  </a:ext>
                </a:extLst>
              </a:tr>
              <a:tr h="2598712">
                <a:tc>
                  <a:txBody>
                    <a:bodyPr/>
                    <a:lstStyle/>
                    <a:p>
                      <a:pPr marL="0" lvl="0" indent="0" algn="l" rtl="0">
                        <a:lnSpc>
                          <a:spcPct val="115000"/>
                        </a:lnSpc>
                        <a:spcBef>
                          <a:spcPts val="0"/>
                        </a:spcBef>
                        <a:spcAft>
                          <a:spcPts val="0"/>
                        </a:spcAft>
                        <a:buNone/>
                      </a:pPr>
                      <a:r>
                        <a:rPr lang="en" sz="1000" cap="none" spc="0">
                          <a:solidFill>
                            <a:schemeClr val="tx1"/>
                          </a:solidFill>
                        </a:rPr>
                        <a:t>Impact</a:t>
                      </a:r>
                      <a:endParaRPr sz="1000" cap="none" spc="0">
                        <a:solidFill>
                          <a:schemeClr val="tx1"/>
                        </a:solidFill>
                      </a:endParaRPr>
                    </a:p>
                  </a:txBody>
                  <a:tcPr marL="0" marR="45163" marT="18065" marB="135490" anchor="ctr"/>
                </a:tc>
                <a:tc>
                  <a:txBody>
                    <a:bodyPr/>
                    <a:lstStyle/>
                    <a:p>
                      <a:pPr marL="0" lvl="0" indent="0" algn="l" rtl="0">
                        <a:lnSpc>
                          <a:spcPct val="115000"/>
                        </a:lnSpc>
                        <a:spcBef>
                          <a:spcPts val="0"/>
                        </a:spcBef>
                        <a:spcAft>
                          <a:spcPts val="0"/>
                        </a:spcAft>
                        <a:buNone/>
                      </a:pPr>
                      <a:r>
                        <a:rPr lang="en" sz="1000" cap="none" spc="0">
                          <a:solidFill>
                            <a:schemeClr val="tx1"/>
                          </a:solidFill>
                        </a:rPr>
                        <a:t>Assessment of the Expected output and outcome</a:t>
                      </a:r>
                      <a:endParaRPr sz="1000" cap="none" spc="0">
                        <a:solidFill>
                          <a:schemeClr val="tx1"/>
                        </a:solidFill>
                      </a:endParaRPr>
                    </a:p>
                  </a:txBody>
                  <a:tcPr marL="0" marR="45163" marT="18065" marB="135490" anchor="ctr"/>
                </a:tc>
                <a:tc>
                  <a:txBody>
                    <a:bodyPr/>
                    <a:lstStyle/>
                    <a:p>
                      <a:pPr marL="0" lvl="0" indent="0" algn="l" rtl="0">
                        <a:lnSpc>
                          <a:spcPct val="115000"/>
                        </a:lnSpc>
                        <a:spcBef>
                          <a:spcPts val="0"/>
                        </a:spcBef>
                        <a:spcAft>
                          <a:spcPts val="0"/>
                        </a:spcAft>
                        <a:buNone/>
                      </a:pPr>
                      <a:r>
                        <a:rPr lang="en" sz="1000" cap="none" spc="0">
                          <a:solidFill>
                            <a:schemeClr val="tx1"/>
                          </a:solidFill>
                        </a:rPr>
                        <a:t>Monitor the Geo-Physical factors of the river system compared to the previous contemporary status</a:t>
                      </a:r>
                      <a:endParaRPr sz="1000" cap="none" spc="0">
                        <a:solidFill>
                          <a:schemeClr val="tx1"/>
                        </a:solidFill>
                      </a:endParaRPr>
                    </a:p>
                    <a:p>
                      <a:pPr marL="0" lvl="0" indent="0" algn="l" rtl="0">
                        <a:lnSpc>
                          <a:spcPct val="115000"/>
                        </a:lnSpc>
                        <a:spcBef>
                          <a:spcPts val="0"/>
                        </a:spcBef>
                        <a:spcAft>
                          <a:spcPts val="0"/>
                        </a:spcAft>
                        <a:buNone/>
                      </a:pP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Check the parameters such as length of riverbed dredged, length of riverbanks altered, Number of plants species planted and grown</a:t>
                      </a:r>
                      <a:endParaRPr sz="1000" cap="none" spc="0">
                        <a:solidFill>
                          <a:schemeClr val="tx1"/>
                        </a:solidFill>
                      </a:endParaRPr>
                    </a:p>
                    <a:p>
                      <a:pPr marL="0" lvl="0" indent="0" algn="l" rtl="0">
                        <a:lnSpc>
                          <a:spcPct val="115000"/>
                        </a:lnSpc>
                        <a:spcBef>
                          <a:spcPts val="0"/>
                        </a:spcBef>
                        <a:spcAft>
                          <a:spcPts val="0"/>
                        </a:spcAft>
                        <a:buNone/>
                      </a:pP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Monitor the possible negative impacts created by the earth movemeths in the coastal areas (nearby delta, esturane ecosystem, coral reef within the municipality)</a:t>
                      </a:r>
                      <a:endParaRPr sz="1000" cap="none" spc="0">
                        <a:solidFill>
                          <a:schemeClr val="tx1"/>
                        </a:solidFill>
                      </a:endParaRPr>
                    </a:p>
                    <a:p>
                      <a:pPr marL="0" lvl="0" indent="0" algn="l" rtl="0">
                        <a:lnSpc>
                          <a:spcPct val="115000"/>
                        </a:lnSpc>
                        <a:spcBef>
                          <a:spcPts val="0"/>
                        </a:spcBef>
                        <a:spcAft>
                          <a:spcPts val="0"/>
                        </a:spcAft>
                        <a:buNone/>
                      </a:pP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Monitor the Socio-Economic impacts of the ongoing river restoration (Has the restoration affected the livelihood of the residents? Has the restoration impeded their domestic uses of the river, were there property enrcrouchment and other disturbances created due to the Restoration?)</a:t>
                      </a:r>
                      <a:endParaRPr sz="1000" cap="none" spc="0">
                        <a:solidFill>
                          <a:schemeClr val="tx1"/>
                        </a:solidFill>
                      </a:endParaRPr>
                    </a:p>
                  </a:txBody>
                  <a:tcPr marL="0" marR="45163" marT="18065" marB="135490" anchor="ctr"/>
                </a:tc>
                <a:tc>
                  <a:txBody>
                    <a:bodyPr/>
                    <a:lstStyle/>
                    <a:p>
                      <a:pPr marL="0" lvl="0" indent="0" algn="l" rtl="0">
                        <a:lnSpc>
                          <a:spcPct val="115000"/>
                        </a:lnSpc>
                        <a:spcBef>
                          <a:spcPts val="0"/>
                        </a:spcBef>
                        <a:spcAft>
                          <a:spcPts val="0"/>
                        </a:spcAft>
                        <a:buNone/>
                      </a:pPr>
                      <a:r>
                        <a:rPr lang="en" sz="1000" cap="none" spc="0">
                          <a:solidFill>
                            <a:schemeClr val="tx1"/>
                          </a:solidFill>
                        </a:rPr>
                        <a:t>Quarterly</a:t>
                      </a:r>
                      <a:endParaRPr sz="1000" cap="none" spc="0">
                        <a:solidFill>
                          <a:schemeClr val="tx1"/>
                        </a:solidFill>
                      </a:endParaRPr>
                    </a:p>
                    <a:p>
                      <a:pPr marL="0" lvl="0" indent="0" algn="l" rtl="0">
                        <a:lnSpc>
                          <a:spcPct val="115000"/>
                        </a:lnSpc>
                        <a:spcBef>
                          <a:spcPts val="0"/>
                        </a:spcBef>
                        <a:spcAft>
                          <a:spcPts val="0"/>
                        </a:spcAft>
                        <a:buNone/>
                      </a:pP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Quarterly reports should be submitted to the Technical Working group for assessment and planning</a:t>
                      </a:r>
                      <a:endParaRPr sz="1000" cap="none" spc="0">
                        <a:solidFill>
                          <a:schemeClr val="tx1"/>
                        </a:solidFill>
                      </a:endParaRPr>
                    </a:p>
                    <a:p>
                      <a:pPr marL="0" lvl="0" indent="0" algn="l" rtl="0">
                        <a:lnSpc>
                          <a:spcPct val="115000"/>
                        </a:lnSpc>
                        <a:spcBef>
                          <a:spcPts val="0"/>
                        </a:spcBef>
                        <a:spcAft>
                          <a:spcPts val="0"/>
                        </a:spcAft>
                        <a:buNone/>
                      </a:pP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Post Restoration</a:t>
                      </a: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Phase-1/Year 3</a:t>
                      </a: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Report will include the overall assessment of the project's output based on the project's Goals and Objectives</a:t>
                      </a:r>
                      <a:endParaRPr sz="1000" cap="none" spc="0">
                        <a:solidFill>
                          <a:schemeClr val="tx1"/>
                        </a:solidFill>
                      </a:endParaRPr>
                    </a:p>
                  </a:txBody>
                  <a:tcPr marL="0" marR="45163" marT="18065" marB="135490" anchor="ctr"/>
                </a:tc>
                <a:tc>
                  <a:txBody>
                    <a:bodyPr/>
                    <a:lstStyle/>
                    <a:p>
                      <a:pPr marL="0" lvl="0" indent="0" algn="l" rtl="0">
                        <a:lnSpc>
                          <a:spcPct val="115000"/>
                        </a:lnSpc>
                        <a:spcBef>
                          <a:spcPts val="0"/>
                        </a:spcBef>
                        <a:spcAft>
                          <a:spcPts val="0"/>
                        </a:spcAft>
                        <a:buNone/>
                      </a:pPr>
                      <a:r>
                        <a:rPr lang="en" sz="1000" cap="none" spc="0">
                          <a:solidFill>
                            <a:schemeClr val="tx1"/>
                          </a:solidFill>
                        </a:rPr>
                        <a:t>Restoration Team's Technical Working Group, Partner CSOs, NGOs, City Government</a:t>
                      </a:r>
                      <a:endParaRPr sz="1000" cap="none" spc="0">
                        <a:solidFill>
                          <a:schemeClr val="tx1"/>
                        </a:solidFill>
                      </a:endParaRPr>
                    </a:p>
                  </a:txBody>
                  <a:tcPr marL="0" marR="45163" marT="18065" marB="135490" anchor="ctr"/>
                </a:tc>
                <a:extLst>
                  <a:ext uri="{0D108BD9-81ED-4DB2-BD59-A6C34878D82A}">
                    <a16:rowId xmlns:a16="http://schemas.microsoft.com/office/drawing/2014/main" val="10001"/>
                  </a:ext>
                </a:extLst>
              </a:tr>
              <a:tr h="1559955">
                <a:tc>
                  <a:txBody>
                    <a:bodyPr/>
                    <a:lstStyle/>
                    <a:p>
                      <a:pPr marL="0" lvl="0" indent="0" algn="l" rtl="0">
                        <a:lnSpc>
                          <a:spcPct val="115000"/>
                        </a:lnSpc>
                        <a:spcBef>
                          <a:spcPts val="0"/>
                        </a:spcBef>
                        <a:spcAft>
                          <a:spcPts val="0"/>
                        </a:spcAft>
                        <a:buNone/>
                      </a:pPr>
                      <a:r>
                        <a:rPr lang="en" sz="1000" cap="none" spc="0">
                          <a:solidFill>
                            <a:schemeClr val="tx1"/>
                          </a:solidFill>
                        </a:rPr>
                        <a:t>Surveillance</a:t>
                      </a:r>
                      <a:endParaRPr sz="1000" cap="none" spc="0">
                        <a:solidFill>
                          <a:schemeClr val="tx1"/>
                        </a:solidFill>
                      </a:endParaRPr>
                    </a:p>
                  </a:txBody>
                  <a:tcPr marL="0" marR="45163" marT="18065" marB="135490" anchor="ctr"/>
                </a:tc>
                <a:tc>
                  <a:txBody>
                    <a:bodyPr/>
                    <a:lstStyle/>
                    <a:p>
                      <a:pPr marL="0" lvl="0" indent="0" algn="l" rtl="0">
                        <a:lnSpc>
                          <a:spcPct val="115000"/>
                        </a:lnSpc>
                        <a:spcBef>
                          <a:spcPts val="0"/>
                        </a:spcBef>
                        <a:spcAft>
                          <a:spcPts val="0"/>
                        </a:spcAft>
                        <a:buNone/>
                      </a:pPr>
                      <a:r>
                        <a:rPr lang="en" sz="1000" cap="none" spc="0">
                          <a:solidFill>
                            <a:schemeClr val="tx1"/>
                          </a:solidFill>
                        </a:rPr>
                        <a:t>Other Factors affecting Restoration</a:t>
                      </a:r>
                      <a:endParaRPr sz="1000" cap="none" spc="0">
                        <a:solidFill>
                          <a:schemeClr val="tx1"/>
                        </a:solidFill>
                      </a:endParaRPr>
                    </a:p>
                  </a:txBody>
                  <a:tcPr marL="0" marR="45163" marT="18065" marB="135490" anchor="ctr"/>
                </a:tc>
                <a:tc>
                  <a:txBody>
                    <a:bodyPr/>
                    <a:lstStyle/>
                    <a:p>
                      <a:pPr marL="0" lvl="0" indent="0" algn="l" rtl="0">
                        <a:lnSpc>
                          <a:spcPct val="115000"/>
                        </a:lnSpc>
                        <a:spcBef>
                          <a:spcPts val="0"/>
                        </a:spcBef>
                        <a:spcAft>
                          <a:spcPts val="0"/>
                        </a:spcAft>
                        <a:buNone/>
                      </a:pPr>
                      <a:r>
                        <a:rPr lang="en" sz="1000" cap="none" spc="0">
                          <a:solidFill>
                            <a:schemeClr val="tx1"/>
                          </a:solidFill>
                        </a:rPr>
                        <a:t>Monitor other external events that are happening in the upstream and other River tributaries</a:t>
                      </a:r>
                      <a:endParaRPr sz="1000" cap="none" spc="0">
                        <a:solidFill>
                          <a:schemeClr val="tx1"/>
                        </a:solidFill>
                      </a:endParaRPr>
                    </a:p>
                    <a:p>
                      <a:pPr marL="0" lvl="0" indent="0" algn="l" rtl="0">
                        <a:lnSpc>
                          <a:spcPct val="115000"/>
                        </a:lnSpc>
                        <a:spcBef>
                          <a:spcPts val="0"/>
                        </a:spcBef>
                        <a:spcAft>
                          <a:spcPts val="0"/>
                        </a:spcAft>
                        <a:buNone/>
                      </a:pP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Monitor the possible resumption of Illegal quarrying activities may it be manual labor or small scale companies</a:t>
                      </a:r>
                      <a:endParaRPr sz="1000" cap="none" spc="0">
                        <a:solidFill>
                          <a:schemeClr val="tx1"/>
                        </a:solidFill>
                      </a:endParaRPr>
                    </a:p>
                    <a:p>
                      <a:pPr marL="0" lvl="0" indent="0" algn="l" rtl="0">
                        <a:lnSpc>
                          <a:spcPct val="115000"/>
                        </a:lnSpc>
                        <a:spcBef>
                          <a:spcPts val="0"/>
                        </a:spcBef>
                        <a:spcAft>
                          <a:spcPts val="0"/>
                        </a:spcAft>
                        <a:buNone/>
                      </a:pP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Monitor weather conditions as well Socio-Political dimensions that could hamper the implementation of the restoration efforts</a:t>
                      </a:r>
                      <a:endParaRPr sz="1000" cap="none" spc="0">
                        <a:solidFill>
                          <a:schemeClr val="tx1"/>
                        </a:solidFill>
                      </a:endParaRPr>
                    </a:p>
                  </a:txBody>
                  <a:tcPr marL="0" marR="45163" marT="18065" marB="135490" anchor="ctr"/>
                </a:tc>
                <a:tc>
                  <a:txBody>
                    <a:bodyPr/>
                    <a:lstStyle/>
                    <a:p>
                      <a:pPr marL="0" lvl="0" indent="0" algn="l" rtl="0">
                        <a:lnSpc>
                          <a:spcPct val="115000"/>
                        </a:lnSpc>
                        <a:spcBef>
                          <a:spcPts val="0"/>
                        </a:spcBef>
                        <a:spcAft>
                          <a:spcPts val="0"/>
                        </a:spcAft>
                        <a:buNone/>
                      </a:pPr>
                      <a:r>
                        <a:rPr lang="en" sz="1000" cap="none" spc="0">
                          <a:solidFill>
                            <a:schemeClr val="tx1"/>
                          </a:solidFill>
                        </a:rPr>
                        <a:t>Constant/Regular from beginning to end</a:t>
                      </a:r>
                      <a:endParaRPr sz="1000" cap="none" spc="0">
                        <a:solidFill>
                          <a:schemeClr val="tx1"/>
                        </a:solidFill>
                      </a:endParaRPr>
                    </a:p>
                    <a:p>
                      <a:pPr marL="0" lvl="0" indent="0" algn="l" rtl="0">
                        <a:lnSpc>
                          <a:spcPct val="115000"/>
                        </a:lnSpc>
                        <a:spcBef>
                          <a:spcPts val="0"/>
                        </a:spcBef>
                        <a:spcAft>
                          <a:spcPts val="0"/>
                        </a:spcAft>
                        <a:buNone/>
                      </a:pPr>
                      <a:endParaRPr sz="1000" cap="none" spc="0">
                        <a:solidFill>
                          <a:schemeClr val="tx1"/>
                        </a:solidFill>
                      </a:endParaRPr>
                    </a:p>
                    <a:p>
                      <a:pPr marL="0" lvl="0" indent="0" algn="l" rtl="0">
                        <a:lnSpc>
                          <a:spcPct val="115000"/>
                        </a:lnSpc>
                        <a:spcBef>
                          <a:spcPts val="0"/>
                        </a:spcBef>
                        <a:spcAft>
                          <a:spcPts val="0"/>
                        </a:spcAft>
                        <a:buNone/>
                      </a:pPr>
                      <a:r>
                        <a:rPr lang="en" sz="1000" cap="none" spc="0">
                          <a:solidFill>
                            <a:schemeClr val="tx1"/>
                          </a:solidFill>
                        </a:rPr>
                        <a:t>Surveillance reports could be included in the overall monthly reports</a:t>
                      </a:r>
                      <a:endParaRPr sz="1000" cap="none" spc="0">
                        <a:solidFill>
                          <a:schemeClr val="tx1"/>
                        </a:solidFill>
                      </a:endParaRPr>
                    </a:p>
                  </a:txBody>
                  <a:tcPr marL="0" marR="45163" marT="18065" marB="135490" anchor="ctr"/>
                </a:tc>
                <a:tc>
                  <a:txBody>
                    <a:bodyPr/>
                    <a:lstStyle/>
                    <a:p>
                      <a:pPr marL="0" lvl="0" indent="0" algn="l" rtl="0">
                        <a:lnSpc>
                          <a:spcPct val="115000"/>
                        </a:lnSpc>
                        <a:spcBef>
                          <a:spcPts val="0"/>
                        </a:spcBef>
                        <a:spcAft>
                          <a:spcPts val="0"/>
                        </a:spcAft>
                        <a:buNone/>
                      </a:pPr>
                      <a:r>
                        <a:rPr lang="en" sz="1000" cap="none" spc="0" dirty="0">
                          <a:solidFill>
                            <a:schemeClr val="tx1"/>
                          </a:solidFill>
                        </a:rPr>
                        <a:t>Restoration Team's Technical Working Group, Partner CSOs, NGOs, City Government, Barangay Officials and Community Residents</a:t>
                      </a:r>
                      <a:endParaRPr sz="1000" cap="none" spc="0" dirty="0">
                        <a:solidFill>
                          <a:schemeClr val="tx1"/>
                        </a:solidFill>
                      </a:endParaRPr>
                    </a:p>
                  </a:txBody>
                  <a:tcPr marL="0" marR="45163" marT="18065" marB="135490" anchor="ctr"/>
                </a:tc>
                <a:extLst>
                  <a:ext uri="{0D108BD9-81ED-4DB2-BD59-A6C34878D82A}">
                    <a16:rowId xmlns:a16="http://schemas.microsoft.com/office/drawing/2014/main" val="10002"/>
                  </a:ext>
                </a:extLst>
              </a:tr>
            </a:tbl>
          </a:graphicData>
        </a:graphic>
      </p:graphicFrame>
      <p:pic>
        <p:nvPicPr>
          <p:cNvPr id="2" name="25">
            <a:hlinkClick r:id="" action="ppaction://media"/>
            <a:extLst>
              <a:ext uri="{FF2B5EF4-FFF2-40B4-BE49-F238E27FC236}">
                <a16:creationId xmlns:a16="http://schemas.microsoft.com/office/drawing/2014/main" id="{34AE271A-F2FE-4AF5-868A-63A40C69B95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56264" y="5568696"/>
            <a:ext cx="609600" cy="609600"/>
          </a:xfrm>
          <a:prstGeom prst="rect">
            <a:avLst/>
          </a:prstGeom>
        </p:spPr>
      </p:pic>
    </p:spTree>
    <p:extLst>
      <p:ext uri="{BB962C8B-B14F-4D97-AF65-F5344CB8AC3E}">
        <p14:creationId xmlns:p14="http://schemas.microsoft.com/office/powerpoint/2010/main" val="19733972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0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D3449E8-67C2-460E-B625-4B8767673751}"/>
              </a:ext>
            </a:extLst>
          </p:cNvPr>
          <p:cNvSpPr>
            <a:spLocks noGrp="1"/>
          </p:cNvSpPr>
          <p:nvPr>
            <p:ph type="sldNum" sz="quarter" idx="12"/>
          </p:nvPr>
        </p:nvSpPr>
        <p:spPr>
          <a:xfrm>
            <a:off x="528668" y="6459785"/>
            <a:ext cx="1312025" cy="365125"/>
          </a:xfrm>
        </p:spPr>
        <p:txBody>
          <a:bodyPr>
            <a:normAutofit/>
          </a:bodyPr>
          <a:lstStyle/>
          <a:p>
            <a:pPr marL="0" marR="0" lvl="0" indent="0" algn="l" defTabSz="457200" rtl="0" eaLnBrk="1" fontAlgn="auto" latinLnBrk="0" hangingPunct="1">
              <a:spcBef>
                <a:spcPts val="0"/>
              </a:spcBef>
              <a:spcAft>
                <a:spcPts val="600"/>
              </a:spcAft>
              <a:buClrTx/>
              <a:buSzTx/>
              <a:buFontTx/>
              <a:buNone/>
              <a:tabLst/>
              <a:defRPr/>
            </a:pPr>
            <a:fld id="{9F909BAD-3646-402D-AC30-3DBF86AA0FCB}" type="slidenum">
              <a:rPr kumimoji="0" lang="en-PH" b="0" i="0" u="none" strike="noStrike" kern="1200" cap="none" spc="0" normalizeH="0" baseline="0" noProof="0" smtClean="0">
                <a:ln>
                  <a:noFill/>
                </a:ln>
                <a:effectLst/>
                <a:uLnTx/>
                <a:uFillTx/>
                <a:latin typeface="Century Schoolbook" panose="02040604050505020304"/>
                <a:ea typeface="+mn-ea"/>
                <a:cs typeface="+mn-cs"/>
              </a:rPr>
              <a:pPr marL="0" marR="0" lvl="0" indent="0" algn="l" defTabSz="457200" rtl="0" eaLnBrk="1" fontAlgn="auto" latinLnBrk="0" hangingPunct="1">
                <a:spcBef>
                  <a:spcPts val="0"/>
                </a:spcBef>
                <a:spcAft>
                  <a:spcPts val="600"/>
                </a:spcAft>
                <a:buClrTx/>
                <a:buSzTx/>
                <a:buFontTx/>
                <a:buNone/>
                <a:tabLst/>
                <a:defRPr/>
              </a:pPr>
              <a:t>26</a:t>
            </a:fld>
            <a:endParaRPr kumimoji="0" lang="en-PH" b="0" i="0" u="none" strike="noStrike" kern="1200" cap="none" spc="0" normalizeH="0" baseline="0" noProof="0" dirty="0">
              <a:ln>
                <a:noFill/>
              </a:ln>
              <a:effectLst/>
              <a:uLnTx/>
              <a:uFillTx/>
              <a:latin typeface="Century Schoolbook" panose="02040604050505020304"/>
              <a:ea typeface="+mn-ea"/>
              <a:cs typeface="+mn-cs"/>
            </a:endParaRPr>
          </a:p>
        </p:txBody>
      </p:sp>
      <p:pic>
        <p:nvPicPr>
          <p:cNvPr id="15362" name="Picture 2" descr="white and red concrete building">
            <a:extLst>
              <a:ext uri="{FF2B5EF4-FFF2-40B4-BE49-F238E27FC236}">
                <a16:creationId xmlns:a16="http://schemas.microsoft.com/office/drawing/2014/main" id="{872FF5E1-3C73-4ED3-8EBE-222A58AC886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763" r="34509" b="2"/>
          <a:stretch/>
        </p:blipFill>
        <p:spPr bwMode="auto">
          <a:xfrm>
            <a:off x="20" y="10"/>
            <a:ext cx="457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 name="Rectangle 70">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1EC9022-6C90-409C-BA88-369DD2A2B3E3}"/>
              </a:ext>
            </a:extLst>
          </p:cNvPr>
          <p:cNvSpPr>
            <a:spLocks noGrp="1"/>
          </p:cNvSpPr>
          <p:nvPr>
            <p:ph type="title"/>
          </p:nvPr>
        </p:nvSpPr>
        <p:spPr>
          <a:xfrm>
            <a:off x="5124206" y="516835"/>
            <a:ext cx="6339840" cy="1666501"/>
          </a:xfrm>
        </p:spPr>
        <p:txBody>
          <a:bodyPr>
            <a:normAutofit/>
          </a:bodyPr>
          <a:lstStyle/>
          <a:p>
            <a:r>
              <a:rPr lang="en-US" sz="6000" dirty="0">
                <a:solidFill>
                  <a:srgbClr val="FFFFFF"/>
                </a:solidFill>
              </a:rPr>
              <a:t>Potential Problems</a:t>
            </a:r>
          </a:p>
        </p:txBody>
      </p:sp>
      <p:sp>
        <p:nvSpPr>
          <p:cNvPr id="73" name="Rectangle 72">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89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33DEEF26-A842-4C64-BE76-2C3B5690877E}"/>
              </a:ext>
            </a:extLst>
          </p:cNvPr>
          <p:cNvSpPr>
            <a:spLocks noGrp="1"/>
          </p:cNvSpPr>
          <p:nvPr>
            <p:ph idx="1"/>
          </p:nvPr>
        </p:nvSpPr>
        <p:spPr>
          <a:xfrm>
            <a:off x="5124206" y="2236304"/>
            <a:ext cx="6339840" cy="3652667"/>
          </a:xfrm>
        </p:spPr>
        <p:txBody>
          <a:bodyPr>
            <a:normAutofit/>
          </a:bodyPr>
          <a:lstStyle/>
          <a:p>
            <a:pPr>
              <a:spcBef>
                <a:spcPts val="600"/>
              </a:spcBef>
              <a:buFont typeface="Wingdings" panose="05000000000000000000" pitchFamily="2" charset="2"/>
              <a:buChar char="q"/>
            </a:pPr>
            <a:r>
              <a:rPr lang="en-US" sz="1800" dirty="0">
                <a:solidFill>
                  <a:srgbClr val="FFFFFF"/>
                </a:solidFill>
              </a:rPr>
              <a:t>There are a few potential problems that may arise with the restoration plan however, the plan is divided into five phases with allotted timeframe for a reevaluation of the plan so that people involved can adapt and modify the plan if necessary. However here are a few potential problems that may arise:</a:t>
            </a:r>
          </a:p>
          <a:p>
            <a:pPr lvl="1">
              <a:spcBef>
                <a:spcPts val="600"/>
              </a:spcBef>
              <a:buFont typeface="Wingdings" panose="05000000000000000000" pitchFamily="2" charset="2"/>
              <a:buChar char="q"/>
            </a:pPr>
            <a:r>
              <a:rPr lang="en-US" sz="1600" dirty="0">
                <a:solidFill>
                  <a:srgbClr val="FFFFFF"/>
                </a:solidFill>
              </a:rPr>
              <a:t>Relocation of residents near the river if necessary.</a:t>
            </a:r>
          </a:p>
          <a:p>
            <a:pPr lvl="1">
              <a:spcBef>
                <a:spcPts val="600"/>
              </a:spcBef>
              <a:buFont typeface="Wingdings" panose="05000000000000000000" pitchFamily="2" charset="2"/>
              <a:buChar char="q"/>
            </a:pPr>
            <a:r>
              <a:rPr lang="en-US" sz="1600" dirty="0">
                <a:solidFill>
                  <a:srgbClr val="FFFFFF"/>
                </a:solidFill>
              </a:rPr>
              <a:t>Extreme unreported contamination from previous mining activities</a:t>
            </a:r>
          </a:p>
          <a:p>
            <a:pPr lvl="1">
              <a:spcBef>
                <a:spcPts val="600"/>
              </a:spcBef>
              <a:buFont typeface="Wingdings" panose="05000000000000000000" pitchFamily="2" charset="2"/>
              <a:buChar char="q"/>
            </a:pPr>
            <a:r>
              <a:rPr lang="en-US" sz="1600" dirty="0">
                <a:solidFill>
                  <a:srgbClr val="FFFFFF"/>
                </a:solidFill>
              </a:rPr>
              <a:t>Removal of sand &amp; gravel quarrying ban after term</a:t>
            </a:r>
          </a:p>
          <a:p>
            <a:pPr lvl="1">
              <a:spcBef>
                <a:spcPts val="600"/>
              </a:spcBef>
              <a:buFont typeface="Wingdings" panose="05000000000000000000" pitchFamily="2" charset="2"/>
              <a:buChar char="q"/>
            </a:pPr>
            <a:r>
              <a:rPr lang="en-US" sz="1600" dirty="0" err="1">
                <a:solidFill>
                  <a:srgbClr val="FFFFFF"/>
                </a:solidFill>
              </a:rPr>
              <a:t>ExcessiveFlooding</a:t>
            </a:r>
            <a:endParaRPr lang="en-US" sz="1600" dirty="0">
              <a:solidFill>
                <a:srgbClr val="FFFFFF"/>
              </a:solidFill>
            </a:endParaRPr>
          </a:p>
        </p:txBody>
      </p:sp>
      <p:sp>
        <p:nvSpPr>
          <p:cNvPr id="4" name="Footer Placeholder 3">
            <a:extLst>
              <a:ext uri="{FF2B5EF4-FFF2-40B4-BE49-F238E27FC236}">
                <a16:creationId xmlns:a16="http://schemas.microsoft.com/office/drawing/2014/main" id="{7887BF8E-3305-42AF-99AA-02B993EBB96B}"/>
              </a:ext>
            </a:extLst>
          </p:cNvPr>
          <p:cNvSpPr>
            <a:spLocks noGrp="1"/>
          </p:cNvSpPr>
          <p:nvPr>
            <p:ph type="ftr" sz="quarter" idx="11"/>
          </p:nvPr>
        </p:nvSpPr>
        <p:spPr>
          <a:xfrm>
            <a:off x="8037443" y="6459785"/>
            <a:ext cx="3554790" cy="365125"/>
          </a:xfrm>
        </p:spPr>
        <p:txBody>
          <a:bodyPr>
            <a:normAutofit/>
          </a:bodyPr>
          <a:lstStyle/>
          <a:p>
            <a:pPr marL="0" marR="0" lvl="0" indent="0" algn="r" defTabSz="457200" rtl="0" eaLnBrk="1" fontAlgn="auto" latinLnBrk="0" hangingPunct="1">
              <a:spcBef>
                <a:spcPts val="0"/>
              </a:spcBef>
              <a:spcAft>
                <a:spcPts val="600"/>
              </a:spcAft>
              <a:buClrTx/>
              <a:buSzTx/>
              <a:buFontTx/>
              <a:buNone/>
              <a:tabLst/>
              <a:defRPr/>
            </a:pPr>
            <a:r>
              <a:rPr kumimoji="0" lang="en-PH" b="0" i="0" u="none" strike="noStrike" kern="1200" cap="all" spc="0" normalizeH="0" baseline="0" noProof="0">
                <a:ln>
                  <a:noFill/>
                </a:ln>
                <a:effectLst/>
                <a:uLnTx/>
                <a:uFillTx/>
                <a:latin typeface="Century Schoolbook" panose="02040604050505020304"/>
                <a:ea typeface="+mn-ea"/>
                <a:cs typeface="+mn-cs"/>
              </a:rPr>
              <a:t>River Restoration plan</a:t>
            </a:r>
          </a:p>
        </p:txBody>
      </p:sp>
      <p:sp>
        <p:nvSpPr>
          <p:cNvPr id="10" name="TextBox 9">
            <a:extLst>
              <a:ext uri="{FF2B5EF4-FFF2-40B4-BE49-F238E27FC236}">
                <a16:creationId xmlns:a16="http://schemas.microsoft.com/office/drawing/2014/main" id="{F9A43DAD-2DC7-4125-8D6A-E68976F4272C}"/>
              </a:ext>
            </a:extLst>
          </p:cNvPr>
          <p:cNvSpPr txBox="1"/>
          <p:nvPr/>
        </p:nvSpPr>
        <p:spPr>
          <a:xfrm>
            <a:off x="0" y="33090"/>
            <a:ext cx="2076206" cy="215444"/>
          </a:xfrm>
          <a:prstGeom prst="rect">
            <a:avLst/>
          </a:prstGeom>
          <a:noFill/>
        </p:spPr>
        <p:txBody>
          <a:bodyPr wrap="square">
            <a:spAutoFit/>
          </a:bodyPr>
          <a:lstStyle/>
          <a:p>
            <a:r>
              <a:rPr lang="en-US" sz="800" dirty="0">
                <a:solidFill>
                  <a:schemeClr val="accent1">
                    <a:lumMod val="75000"/>
                  </a:schemeClr>
                </a:solidFill>
              </a:rPr>
              <a:t>Photo by </a:t>
            </a:r>
            <a:r>
              <a:rPr lang="en-US" sz="800" dirty="0">
                <a:solidFill>
                  <a:schemeClr val="accent1">
                    <a:lumMod val="75000"/>
                  </a:schemeClr>
                </a:solidFill>
                <a:hlinkClick r:id="rId6">
                  <a:extLst>
                    <a:ext uri="{A12FA001-AC4F-418D-AE19-62706E023703}">
                      <ahyp:hlinkClr xmlns:ahyp="http://schemas.microsoft.com/office/drawing/2018/hyperlinkcolor" val="tx"/>
                    </a:ext>
                  </a:extLst>
                </a:hlinkClick>
              </a:rPr>
              <a:t>Anh </a:t>
            </a:r>
            <a:r>
              <a:rPr lang="en-US" sz="800" dirty="0" err="1">
                <a:solidFill>
                  <a:schemeClr val="accent1">
                    <a:lumMod val="75000"/>
                  </a:schemeClr>
                </a:solidFill>
                <a:hlinkClick r:id="rId6">
                  <a:extLst>
                    <a:ext uri="{A12FA001-AC4F-418D-AE19-62706E023703}">
                      <ahyp:hlinkClr xmlns:ahyp="http://schemas.microsoft.com/office/drawing/2018/hyperlinkcolor" val="tx"/>
                    </a:ext>
                  </a:extLst>
                </a:hlinkClick>
              </a:rPr>
              <a:t>Vy</a:t>
            </a:r>
            <a:r>
              <a:rPr lang="en-US" sz="800" dirty="0">
                <a:solidFill>
                  <a:schemeClr val="accent1">
                    <a:lumMod val="75000"/>
                  </a:schemeClr>
                </a:solidFill>
              </a:rPr>
              <a:t> on </a:t>
            </a:r>
            <a:r>
              <a:rPr lang="en-US" sz="800" dirty="0" err="1">
                <a:solidFill>
                  <a:schemeClr val="accent1">
                    <a:lumMod val="75000"/>
                  </a:schemeClr>
                </a:solidFill>
                <a:hlinkClick r:id="rId7">
                  <a:extLst>
                    <a:ext uri="{A12FA001-AC4F-418D-AE19-62706E023703}">
                      <ahyp:hlinkClr xmlns:ahyp="http://schemas.microsoft.com/office/drawing/2018/hyperlinkcolor" val="tx"/>
                    </a:ext>
                  </a:extLst>
                </a:hlinkClick>
              </a:rPr>
              <a:t>Unsplash</a:t>
            </a:r>
            <a:endParaRPr lang="en-US" sz="800" dirty="0">
              <a:solidFill>
                <a:schemeClr val="accent1">
                  <a:lumMod val="75000"/>
                </a:schemeClr>
              </a:solidFill>
            </a:endParaRPr>
          </a:p>
        </p:txBody>
      </p:sp>
      <p:pic>
        <p:nvPicPr>
          <p:cNvPr id="6" name="26">
            <a:hlinkClick r:id="" action="ppaction://media"/>
            <a:extLst>
              <a:ext uri="{FF2B5EF4-FFF2-40B4-BE49-F238E27FC236}">
                <a16:creationId xmlns:a16="http://schemas.microsoft.com/office/drawing/2014/main" id="{386FD36A-8867-4ED0-A803-A91FCD554717}"/>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0000" y="6120000"/>
            <a:ext cx="609600" cy="609600"/>
          </a:xfrm>
          <a:prstGeom prst="rect">
            <a:avLst/>
          </a:prstGeom>
        </p:spPr>
      </p:pic>
    </p:spTree>
    <p:extLst>
      <p:ext uri="{BB962C8B-B14F-4D97-AF65-F5344CB8AC3E}">
        <p14:creationId xmlns:p14="http://schemas.microsoft.com/office/powerpoint/2010/main" val="7326270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9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3"/>
        <p:cNvGrpSpPr/>
        <p:nvPr/>
      </p:nvGrpSpPr>
      <p:grpSpPr>
        <a:xfrm>
          <a:off x="0" y="0"/>
          <a:ext cx="0" cy="0"/>
          <a:chOff x="0" y="0"/>
          <a:chExt cx="0" cy="0"/>
        </a:xfrm>
      </p:grpSpPr>
      <p:pic>
        <p:nvPicPr>
          <p:cNvPr id="18434" name="Picture 2" descr="people sitting on brown wooden picnic table during daytime">
            <a:extLst>
              <a:ext uri="{FF2B5EF4-FFF2-40B4-BE49-F238E27FC236}">
                <a16:creationId xmlns:a16="http://schemas.microsoft.com/office/drawing/2014/main" id="{241B4EF5-5B1B-49E7-AFC1-95455F7927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104" r="30495"/>
          <a:stretch/>
        </p:blipFill>
        <p:spPr bwMode="auto">
          <a:xfrm>
            <a:off x="20" y="10"/>
            <a:ext cx="457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4" name="Google Shape;264;p39"/>
          <p:cNvSpPr txBox="1">
            <a:spLocks noGrp="1"/>
          </p:cNvSpPr>
          <p:nvPr>
            <p:ph type="title"/>
          </p:nvPr>
        </p:nvSpPr>
        <p:spPr>
          <a:xfrm>
            <a:off x="5124206" y="516835"/>
            <a:ext cx="6339840" cy="1666501"/>
          </a:xfrm>
          <a:prstGeom prst="rect">
            <a:avLst/>
          </a:prstGeom>
        </p:spPr>
        <p:txBody>
          <a:bodyPr spcFirstLastPara="1" vert="horz" lIns="121900" tIns="121900" rIns="121900" bIns="121900" rtlCol="0" anchorCtr="0">
            <a:noAutofit/>
          </a:bodyPr>
          <a:lstStyle/>
          <a:p>
            <a:r>
              <a:rPr lang="en-US" sz="6000" dirty="0">
                <a:solidFill>
                  <a:srgbClr val="FFFFFF"/>
                </a:solidFill>
              </a:rPr>
              <a:t>Risks and Uncertainties</a:t>
            </a:r>
          </a:p>
        </p:txBody>
      </p:sp>
      <p:sp>
        <p:nvSpPr>
          <p:cNvPr id="75" name="Rectangle 74">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89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5" name="Google Shape;265;p39"/>
          <p:cNvSpPr txBox="1">
            <a:spLocks noGrp="1"/>
          </p:cNvSpPr>
          <p:nvPr>
            <p:ph idx="1"/>
          </p:nvPr>
        </p:nvSpPr>
        <p:spPr>
          <a:xfrm>
            <a:off x="5124206" y="2236304"/>
            <a:ext cx="6339840" cy="3652667"/>
          </a:xfrm>
          <a:prstGeom prst="rect">
            <a:avLst/>
          </a:prstGeom>
        </p:spPr>
        <p:txBody>
          <a:bodyPr spcFirstLastPara="1" vert="horz" lIns="121900" tIns="121900" rIns="121900" bIns="121900" rtlCol="0" anchorCtr="0">
            <a:normAutofit/>
          </a:bodyPr>
          <a:lstStyle/>
          <a:p>
            <a:pPr>
              <a:buChar char="-"/>
            </a:pPr>
            <a:r>
              <a:rPr lang="en-US" sz="1800" dirty="0">
                <a:solidFill>
                  <a:srgbClr val="FFFFFF"/>
                </a:solidFill>
              </a:rPr>
              <a:t>There are always going to be risks and uncertainties in doing restoration.</a:t>
            </a:r>
          </a:p>
          <a:p>
            <a:pPr lvl="1">
              <a:buChar char="-"/>
            </a:pPr>
            <a:r>
              <a:rPr lang="en-US" sz="1600" dirty="0">
                <a:solidFill>
                  <a:srgbClr val="FFFFFF"/>
                </a:solidFill>
              </a:rPr>
              <a:t>Cost might be too much</a:t>
            </a:r>
          </a:p>
          <a:p>
            <a:pPr lvl="1">
              <a:buChar char="-"/>
            </a:pPr>
            <a:r>
              <a:rPr lang="en-US" sz="1600" dirty="0">
                <a:solidFill>
                  <a:srgbClr val="FFFFFF"/>
                </a:solidFill>
              </a:rPr>
              <a:t>Duration might be too long but there are studies that are even longer like the 79 years study about men by Harvard that has been well funded, we believe that this one is a much noble cause since it involves the lives of not just men but the whole ecosystem.</a:t>
            </a:r>
          </a:p>
          <a:p>
            <a:pPr lvl="1">
              <a:buChar char="-"/>
            </a:pPr>
            <a:r>
              <a:rPr lang="en-US" sz="1600" dirty="0">
                <a:solidFill>
                  <a:srgbClr val="FFFFFF"/>
                </a:solidFill>
              </a:rPr>
              <a:t>Effects of climate change such as the rising of the sea level</a:t>
            </a:r>
          </a:p>
          <a:p>
            <a:pPr lvl="1">
              <a:buChar char="-"/>
            </a:pPr>
            <a:r>
              <a:rPr lang="en-US" sz="1600" dirty="0">
                <a:solidFill>
                  <a:srgbClr val="FFFFFF"/>
                </a:solidFill>
              </a:rPr>
              <a:t>Change in policies or unfavorable action from elected officials.</a:t>
            </a:r>
          </a:p>
        </p:txBody>
      </p:sp>
      <p:sp>
        <p:nvSpPr>
          <p:cNvPr id="8" name="TextBox 7">
            <a:extLst>
              <a:ext uri="{FF2B5EF4-FFF2-40B4-BE49-F238E27FC236}">
                <a16:creationId xmlns:a16="http://schemas.microsoft.com/office/drawing/2014/main" id="{10AF9D0F-2470-47B3-95F1-620B2669DDDF}"/>
              </a:ext>
            </a:extLst>
          </p:cNvPr>
          <p:cNvSpPr txBox="1"/>
          <p:nvPr/>
        </p:nvSpPr>
        <p:spPr>
          <a:xfrm>
            <a:off x="0" y="120132"/>
            <a:ext cx="2486526" cy="215444"/>
          </a:xfrm>
          <a:prstGeom prst="rect">
            <a:avLst/>
          </a:prstGeom>
          <a:noFill/>
        </p:spPr>
        <p:txBody>
          <a:bodyPr wrap="square">
            <a:spAutoFit/>
          </a:bodyPr>
          <a:lstStyle/>
          <a:p>
            <a:r>
              <a:rPr lang="en-US" sz="800" dirty="0">
                <a:solidFill>
                  <a:schemeClr val="accent1">
                    <a:lumMod val="75000"/>
                  </a:schemeClr>
                </a:solidFill>
              </a:rPr>
              <a:t>Photo by </a:t>
            </a:r>
            <a:r>
              <a:rPr lang="en-US" sz="800" dirty="0">
                <a:solidFill>
                  <a:schemeClr val="accent1">
                    <a:lumMod val="75000"/>
                  </a:schemeClr>
                </a:solidFill>
                <a:hlinkClick r:id="rId6">
                  <a:extLst>
                    <a:ext uri="{A12FA001-AC4F-418D-AE19-62706E023703}">
                      <ahyp:hlinkClr xmlns:ahyp="http://schemas.microsoft.com/office/drawing/2018/hyperlinkcolor" val="tx"/>
                    </a:ext>
                  </a:extLst>
                </a:hlinkClick>
              </a:rPr>
              <a:t>Dylan </a:t>
            </a:r>
            <a:r>
              <a:rPr lang="en-US" sz="800" dirty="0" err="1">
                <a:solidFill>
                  <a:schemeClr val="accent1">
                    <a:lumMod val="75000"/>
                  </a:schemeClr>
                </a:solidFill>
                <a:hlinkClick r:id="rId6">
                  <a:extLst>
                    <a:ext uri="{A12FA001-AC4F-418D-AE19-62706E023703}">
                      <ahyp:hlinkClr xmlns:ahyp="http://schemas.microsoft.com/office/drawing/2018/hyperlinkcolor" val="tx"/>
                    </a:ext>
                  </a:extLst>
                </a:hlinkClick>
              </a:rPr>
              <a:t>Winterflood</a:t>
            </a:r>
            <a:r>
              <a:rPr lang="en-US" sz="800" dirty="0">
                <a:solidFill>
                  <a:schemeClr val="accent1">
                    <a:lumMod val="75000"/>
                  </a:schemeClr>
                </a:solidFill>
              </a:rPr>
              <a:t> on </a:t>
            </a:r>
            <a:r>
              <a:rPr lang="en-US" sz="800" dirty="0" err="1">
                <a:solidFill>
                  <a:schemeClr val="accent1">
                    <a:lumMod val="75000"/>
                  </a:schemeClr>
                </a:solidFill>
                <a:hlinkClick r:id="rId7">
                  <a:extLst>
                    <a:ext uri="{A12FA001-AC4F-418D-AE19-62706E023703}">
                      <ahyp:hlinkClr xmlns:ahyp="http://schemas.microsoft.com/office/drawing/2018/hyperlinkcolor" val="tx"/>
                    </a:ext>
                  </a:extLst>
                </a:hlinkClick>
              </a:rPr>
              <a:t>Unsplash</a:t>
            </a:r>
            <a:endParaRPr lang="en-US" sz="800" dirty="0">
              <a:solidFill>
                <a:schemeClr val="accent1">
                  <a:lumMod val="75000"/>
                </a:schemeClr>
              </a:solidFill>
            </a:endParaRPr>
          </a:p>
        </p:txBody>
      </p:sp>
      <p:pic>
        <p:nvPicPr>
          <p:cNvPr id="3" name="Recorded Sound">
            <a:hlinkClick r:id="" action="ppaction://media"/>
            <a:extLst>
              <a:ext uri="{FF2B5EF4-FFF2-40B4-BE49-F238E27FC236}">
                <a16:creationId xmlns:a16="http://schemas.microsoft.com/office/drawing/2014/main" id="{285543CB-5C05-4643-BCEC-64D2ADDA908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0000" y="61200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9"/>
        <p:cNvGrpSpPr/>
        <p:nvPr/>
      </p:nvGrpSpPr>
      <p:grpSpPr>
        <a:xfrm>
          <a:off x="0" y="0"/>
          <a:ext cx="0" cy="0"/>
          <a:chOff x="0" y="0"/>
          <a:chExt cx="0" cy="0"/>
        </a:xfrm>
      </p:grpSpPr>
      <p:pic>
        <p:nvPicPr>
          <p:cNvPr id="17410" name="Picture 2" descr="aerial photography of house beside river">
            <a:extLst>
              <a:ext uri="{FF2B5EF4-FFF2-40B4-BE49-F238E27FC236}">
                <a16:creationId xmlns:a16="http://schemas.microsoft.com/office/drawing/2014/main" id="{4FDA4DA9-81DA-419E-9A4A-D9AAE6E296E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005" r="21427" b="-1"/>
          <a:stretch/>
        </p:blipFill>
        <p:spPr bwMode="auto">
          <a:xfrm>
            <a:off x="20" y="10"/>
            <a:ext cx="457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0" name="Google Shape;270;p40"/>
          <p:cNvSpPr txBox="1">
            <a:spLocks noGrp="1"/>
          </p:cNvSpPr>
          <p:nvPr>
            <p:ph type="title"/>
          </p:nvPr>
        </p:nvSpPr>
        <p:spPr>
          <a:xfrm>
            <a:off x="5124206" y="516835"/>
            <a:ext cx="6339840" cy="1666501"/>
          </a:xfrm>
          <a:prstGeom prst="rect">
            <a:avLst/>
          </a:prstGeom>
        </p:spPr>
        <p:txBody>
          <a:bodyPr spcFirstLastPara="1" vert="horz" lIns="121900" tIns="121900" rIns="121900" bIns="121900" rtlCol="0" anchorCtr="0">
            <a:noAutofit/>
          </a:bodyPr>
          <a:lstStyle/>
          <a:p>
            <a:r>
              <a:rPr lang="en-US" sz="6000" dirty="0">
                <a:solidFill>
                  <a:srgbClr val="FFFFFF"/>
                </a:solidFill>
              </a:rPr>
              <a:t>Assumptions &amp; Dependencies</a:t>
            </a:r>
          </a:p>
        </p:txBody>
      </p:sp>
      <p:sp>
        <p:nvSpPr>
          <p:cNvPr id="137" name="Rectangle 136">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89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1" name="Google Shape;271;p40"/>
          <p:cNvSpPr txBox="1">
            <a:spLocks noGrp="1"/>
          </p:cNvSpPr>
          <p:nvPr>
            <p:ph idx="1"/>
          </p:nvPr>
        </p:nvSpPr>
        <p:spPr>
          <a:xfrm>
            <a:off x="5124206" y="2236304"/>
            <a:ext cx="6339840" cy="4488346"/>
          </a:xfrm>
          <a:prstGeom prst="rect">
            <a:avLst/>
          </a:prstGeom>
        </p:spPr>
        <p:txBody>
          <a:bodyPr spcFirstLastPara="1" vert="horz" lIns="121900" tIns="121900" rIns="121900" bIns="121900" rtlCol="0" anchorCtr="0">
            <a:normAutofit/>
          </a:bodyPr>
          <a:lstStyle/>
          <a:p>
            <a:pPr>
              <a:buChar char="-"/>
            </a:pPr>
            <a:r>
              <a:rPr lang="en-US" sz="1800" dirty="0">
                <a:solidFill>
                  <a:srgbClr val="FFFFFF"/>
                </a:solidFill>
              </a:rPr>
              <a:t>That the proposed budget will be approved </a:t>
            </a:r>
          </a:p>
          <a:p>
            <a:pPr>
              <a:buChar char="-"/>
            </a:pPr>
            <a:r>
              <a:rPr lang="en-US" sz="1800" dirty="0">
                <a:solidFill>
                  <a:srgbClr val="FFFFFF"/>
                </a:solidFill>
              </a:rPr>
              <a:t>The proposal does not take into account the possible externalities caused by copper mining.</a:t>
            </a:r>
          </a:p>
          <a:p>
            <a:pPr lvl="1">
              <a:spcBef>
                <a:spcPts val="600"/>
              </a:spcBef>
              <a:buChar char="-"/>
            </a:pPr>
            <a:r>
              <a:rPr lang="en-US" sz="1400" dirty="0">
                <a:solidFill>
                  <a:srgbClr val="FFFFFF"/>
                </a:solidFill>
              </a:rPr>
              <a:t>The mill tailings are deposited to the Biga Pit Tailings Storage Facility (TSF), which continues to prove as a strong, safe, and secure facility for the mine. Overflow of excess water due to build-up of tailings mass is being channeled through a decant tower which passes through a series of sedimentation ponds before flowing into a combination of subterranean and above-ground pipelines discharging towards </a:t>
            </a:r>
            <a:r>
              <a:rPr lang="en-US" sz="1400" dirty="0" err="1">
                <a:solidFill>
                  <a:srgbClr val="FFFFFF"/>
                </a:solidFill>
              </a:rPr>
              <a:t>Hinulawan</a:t>
            </a:r>
            <a:r>
              <a:rPr lang="en-US" sz="1400" dirty="0">
                <a:solidFill>
                  <a:srgbClr val="FFFFFF"/>
                </a:solidFill>
              </a:rPr>
              <a:t> River and ultimately into the </a:t>
            </a:r>
            <a:r>
              <a:rPr lang="en-US" sz="1400" dirty="0" err="1">
                <a:solidFill>
                  <a:srgbClr val="FFFFFF"/>
                </a:solidFill>
              </a:rPr>
              <a:t>Sigpit</a:t>
            </a:r>
            <a:r>
              <a:rPr lang="en-US" sz="1400" dirty="0">
                <a:solidFill>
                  <a:srgbClr val="FFFFFF"/>
                </a:solidFill>
              </a:rPr>
              <a:t> Creek.</a:t>
            </a:r>
          </a:p>
          <a:p>
            <a:pPr lvl="1">
              <a:spcBef>
                <a:spcPts val="600"/>
              </a:spcBef>
              <a:buChar char="-"/>
            </a:pPr>
            <a:r>
              <a:rPr lang="en-US" sz="1400" dirty="0">
                <a:solidFill>
                  <a:srgbClr val="FFFFFF"/>
                </a:solidFill>
              </a:rPr>
              <a:t>The water discharge permit was issued by the Department of Environment and Natural Resources in 2012. The water at Biga Pit has a PH level of 7.5 to 8 with fish species like tilapia thriving within. There are no reported storage leaks or containment breach at the Biga Pit TSF .</a:t>
            </a:r>
          </a:p>
          <a:p>
            <a:pPr>
              <a:spcBef>
                <a:spcPts val="600"/>
              </a:spcBef>
              <a:buChar char="-"/>
            </a:pPr>
            <a:endParaRPr lang="en-US" sz="1400" dirty="0">
              <a:solidFill>
                <a:srgbClr val="FFFFFF"/>
              </a:solidFill>
            </a:endParaRPr>
          </a:p>
          <a:p>
            <a:pPr>
              <a:buChar char="-"/>
            </a:pPr>
            <a:endParaRPr lang="en-US" sz="1800" dirty="0">
              <a:solidFill>
                <a:srgbClr val="FFFFFF"/>
              </a:solidFill>
            </a:endParaRPr>
          </a:p>
        </p:txBody>
      </p:sp>
      <p:sp>
        <p:nvSpPr>
          <p:cNvPr id="8" name="TextBox 7">
            <a:extLst>
              <a:ext uri="{FF2B5EF4-FFF2-40B4-BE49-F238E27FC236}">
                <a16:creationId xmlns:a16="http://schemas.microsoft.com/office/drawing/2014/main" id="{ECEC3067-6FC3-49C0-A314-145AA6E3A6BE}"/>
              </a:ext>
            </a:extLst>
          </p:cNvPr>
          <p:cNvSpPr txBox="1"/>
          <p:nvPr/>
        </p:nvSpPr>
        <p:spPr>
          <a:xfrm>
            <a:off x="0" y="152217"/>
            <a:ext cx="2294181" cy="215444"/>
          </a:xfrm>
          <a:prstGeom prst="rect">
            <a:avLst/>
          </a:prstGeom>
          <a:noFill/>
        </p:spPr>
        <p:txBody>
          <a:bodyPr wrap="square">
            <a:spAutoFit/>
          </a:bodyPr>
          <a:lstStyle/>
          <a:p>
            <a:r>
              <a:rPr lang="en-US" sz="800" dirty="0">
                <a:solidFill>
                  <a:schemeClr val="accent1">
                    <a:lumMod val="75000"/>
                  </a:schemeClr>
                </a:solidFill>
              </a:rPr>
              <a:t>Photo by </a:t>
            </a:r>
            <a:r>
              <a:rPr lang="en-US" sz="800" dirty="0">
                <a:solidFill>
                  <a:schemeClr val="accent1">
                    <a:lumMod val="75000"/>
                  </a:schemeClr>
                </a:solidFill>
                <a:hlinkClick r:id="rId6">
                  <a:extLst>
                    <a:ext uri="{A12FA001-AC4F-418D-AE19-62706E023703}">
                      <ahyp:hlinkClr xmlns:ahyp="http://schemas.microsoft.com/office/drawing/2018/hyperlinkcolor" val="tx"/>
                    </a:ext>
                  </a:extLst>
                </a:hlinkClick>
              </a:rPr>
              <a:t>Tony Lam Hoang</a:t>
            </a:r>
            <a:r>
              <a:rPr lang="en-US" sz="800" dirty="0">
                <a:solidFill>
                  <a:schemeClr val="accent1">
                    <a:lumMod val="75000"/>
                  </a:schemeClr>
                </a:solidFill>
              </a:rPr>
              <a:t> on </a:t>
            </a:r>
            <a:r>
              <a:rPr lang="en-US" sz="800" dirty="0" err="1">
                <a:solidFill>
                  <a:schemeClr val="accent1">
                    <a:lumMod val="75000"/>
                  </a:schemeClr>
                </a:solidFill>
                <a:hlinkClick r:id="rId7">
                  <a:extLst>
                    <a:ext uri="{A12FA001-AC4F-418D-AE19-62706E023703}">
                      <ahyp:hlinkClr xmlns:ahyp="http://schemas.microsoft.com/office/drawing/2018/hyperlinkcolor" val="tx"/>
                    </a:ext>
                  </a:extLst>
                </a:hlinkClick>
              </a:rPr>
              <a:t>Unsplash</a:t>
            </a:r>
            <a:endParaRPr lang="en-US" sz="800" dirty="0">
              <a:solidFill>
                <a:schemeClr val="accent1">
                  <a:lumMod val="75000"/>
                </a:schemeClr>
              </a:solidFill>
            </a:endParaRPr>
          </a:p>
        </p:txBody>
      </p:sp>
      <p:pic>
        <p:nvPicPr>
          <p:cNvPr id="3" name="Recorded Sound">
            <a:hlinkClick r:id="" action="ppaction://media"/>
            <a:extLst>
              <a:ext uri="{FF2B5EF4-FFF2-40B4-BE49-F238E27FC236}">
                <a16:creationId xmlns:a16="http://schemas.microsoft.com/office/drawing/2014/main" id="{CA3B1CD7-A1E2-4DEA-879E-5BEDCC9059E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0000" y="61200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75"/>
        <p:cNvGrpSpPr/>
        <p:nvPr/>
      </p:nvGrpSpPr>
      <p:grpSpPr>
        <a:xfrm>
          <a:off x="0" y="0"/>
          <a:ext cx="0" cy="0"/>
          <a:chOff x="0" y="0"/>
          <a:chExt cx="0" cy="0"/>
        </a:xfrm>
      </p:grpSpPr>
      <p:pic>
        <p:nvPicPr>
          <p:cNvPr id="14338" name="Picture 2" descr="boy in pink shirt walking on dirt">
            <a:extLst>
              <a:ext uri="{FF2B5EF4-FFF2-40B4-BE49-F238E27FC236}">
                <a16:creationId xmlns:a16="http://schemas.microsoft.com/office/drawing/2014/main" id="{F9CDA3D2-8C3C-44FA-B2C0-F74CA526B7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29"/>
          <a:stretch/>
        </p:blipFill>
        <p:spPr bwMode="auto">
          <a:xfrm>
            <a:off x="20" y="10"/>
            <a:ext cx="457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6" name="Google Shape;276;p41"/>
          <p:cNvSpPr txBox="1">
            <a:spLocks noGrp="1"/>
          </p:cNvSpPr>
          <p:nvPr>
            <p:ph type="title"/>
          </p:nvPr>
        </p:nvSpPr>
        <p:spPr>
          <a:xfrm>
            <a:off x="5124206" y="-589353"/>
            <a:ext cx="6339840" cy="1666501"/>
          </a:xfrm>
          <a:prstGeom prst="rect">
            <a:avLst/>
          </a:prstGeom>
        </p:spPr>
        <p:txBody>
          <a:bodyPr spcFirstLastPara="1" vert="horz" lIns="121900" tIns="121900" rIns="121900" bIns="121900" rtlCol="0" anchorCtr="0">
            <a:normAutofit/>
          </a:bodyPr>
          <a:lstStyle/>
          <a:p>
            <a:r>
              <a:rPr lang="en-US" sz="6000" dirty="0">
                <a:solidFill>
                  <a:srgbClr val="FFFFFF"/>
                </a:solidFill>
              </a:rPr>
              <a:t>Conclusion</a:t>
            </a:r>
          </a:p>
        </p:txBody>
      </p:sp>
      <p:sp>
        <p:nvSpPr>
          <p:cNvPr id="74" name="Rectangle 73">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89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Content Placeholder 1">
            <a:extLst>
              <a:ext uri="{FF2B5EF4-FFF2-40B4-BE49-F238E27FC236}">
                <a16:creationId xmlns:a16="http://schemas.microsoft.com/office/drawing/2014/main" id="{ED0EB897-AB37-4F34-961E-22CE0EA28456}"/>
              </a:ext>
            </a:extLst>
          </p:cNvPr>
          <p:cNvSpPr>
            <a:spLocks noGrp="1"/>
          </p:cNvSpPr>
          <p:nvPr>
            <p:ph idx="1"/>
          </p:nvPr>
        </p:nvSpPr>
        <p:spPr>
          <a:xfrm>
            <a:off x="5124206" y="1102829"/>
            <a:ext cx="6867769" cy="4240696"/>
          </a:xfrm>
        </p:spPr>
        <p:txBody>
          <a:bodyPr>
            <a:noAutofit/>
          </a:bodyPr>
          <a:lstStyle/>
          <a:p>
            <a:r>
              <a:rPr lang="en-US" sz="1400" dirty="0" err="1">
                <a:solidFill>
                  <a:srgbClr val="FFFFFF"/>
                </a:solidFill>
              </a:rPr>
              <a:t>Sapangdako</a:t>
            </a:r>
            <a:r>
              <a:rPr lang="en-US" sz="1400" dirty="0">
                <a:solidFill>
                  <a:srgbClr val="FFFFFF"/>
                </a:solidFill>
              </a:rPr>
              <a:t> of Toledo city is considered one of the major river system in the Province of Cebu. With its length, </a:t>
            </a:r>
            <a:r>
              <a:rPr lang="en-US" sz="1400" dirty="0" err="1">
                <a:solidFill>
                  <a:srgbClr val="FFFFFF"/>
                </a:solidFill>
              </a:rPr>
              <a:t>Sapangdako</a:t>
            </a:r>
            <a:r>
              <a:rPr lang="en-US" sz="1400" dirty="0">
                <a:solidFill>
                  <a:srgbClr val="FFFFFF"/>
                </a:solidFill>
              </a:rPr>
              <a:t> plays a very important role in the maintenance of biodiversity as well as in providing different services to the communities surrounding it.  </a:t>
            </a:r>
          </a:p>
          <a:p>
            <a:r>
              <a:rPr lang="en-US" sz="1400" dirty="0">
                <a:solidFill>
                  <a:srgbClr val="FFFFFF"/>
                </a:solidFill>
              </a:rPr>
              <a:t>Despite the fact that the said river connects 2 Biggest protected areas in the country (CCPL and TSPS), rampant, excessive and ubiquitous exploitation has been done in the entire stretch of the river which started couple of decades ago.</a:t>
            </a:r>
          </a:p>
          <a:p>
            <a:r>
              <a:rPr lang="en-US" sz="1400" dirty="0">
                <a:solidFill>
                  <a:srgbClr val="FFFFFF"/>
                </a:solidFill>
              </a:rPr>
              <a:t>With the Implementation of Memo Circulars 4 and 9 of 2019 of the Cebu Provincial Government - Stopping all sand and gravel extraction in the entire Province plus the suspension of all extraction permits, it is considered timely that all stakeholders to take action to protect and restore the previous pristine status of the river - home of </a:t>
            </a:r>
            <a:r>
              <a:rPr lang="en-US" sz="1400" dirty="0" err="1">
                <a:solidFill>
                  <a:srgbClr val="FFFFFF"/>
                </a:solidFill>
              </a:rPr>
              <a:t>danggit</a:t>
            </a:r>
            <a:r>
              <a:rPr lang="en-US" sz="1400" dirty="0">
                <a:solidFill>
                  <a:srgbClr val="FFFFFF"/>
                </a:solidFill>
              </a:rPr>
              <a:t>, wild ducks, and several endemic trees and other species native in Cebu and the Philippines.</a:t>
            </a:r>
          </a:p>
          <a:p>
            <a:r>
              <a:rPr lang="en-US" sz="1400" dirty="0">
                <a:solidFill>
                  <a:srgbClr val="FFFFFF"/>
                </a:solidFill>
              </a:rPr>
              <a:t>As </a:t>
            </a:r>
            <a:r>
              <a:rPr lang="en-US" sz="1400" dirty="0" err="1">
                <a:solidFill>
                  <a:srgbClr val="FFFFFF"/>
                </a:solidFill>
              </a:rPr>
              <a:t>Sapangdako</a:t>
            </a:r>
            <a:r>
              <a:rPr lang="en-US" sz="1400" dirty="0">
                <a:solidFill>
                  <a:srgbClr val="FFFFFF"/>
                </a:solidFill>
              </a:rPr>
              <a:t> river stretches around 9.36KM paired with intense degradation due to the over and illegal </a:t>
            </a:r>
            <a:r>
              <a:rPr lang="en-US" sz="1400" dirty="0" err="1">
                <a:solidFill>
                  <a:srgbClr val="FFFFFF"/>
                </a:solidFill>
              </a:rPr>
              <a:t>extracion</a:t>
            </a:r>
            <a:r>
              <a:rPr lang="en-US" sz="1400" dirty="0">
                <a:solidFill>
                  <a:srgbClr val="FFFFFF"/>
                </a:solidFill>
              </a:rPr>
              <a:t> of Sand and Gravel, the Restoration Program is then divided into 5 Phases encompassing the aspects of Geophysical, Water Quality, Biodiversity and Sustainability, each with specific Goals, objective and specific activities to be done. Restoration Team will take the program step by step following the proposed phases. Each Phase is specially designed to undergo a full assessment and monitoring which will become the basis of the implementation of Phases II to V.</a:t>
            </a:r>
          </a:p>
          <a:p>
            <a:r>
              <a:rPr lang="en-US" sz="1400" dirty="0" err="1">
                <a:solidFill>
                  <a:srgbClr val="FFFFFF"/>
                </a:solidFill>
              </a:rPr>
              <a:t>WIth</a:t>
            </a:r>
            <a:r>
              <a:rPr lang="en-US" sz="1400" dirty="0">
                <a:solidFill>
                  <a:srgbClr val="FFFFFF"/>
                </a:solidFill>
              </a:rPr>
              <a:t> the support of all stakeholders, considering all the risks and assumptions in the implementation of the program, this restoration effort will serve as the learning hub for a holistic, sustainable and long term initiative for the protection and management of river systems.</a:t>
            </a:r>
          </a:p>
          <a:p>
            <a:endParaRPr lang="en-US" sz="1400" dirty="0">
              <a:solidFill>
                <a:srgbClr val="FFFFFF"/>
              </a:solidFill>
            </a:endParaRPr>
          </a:p>
        </p:txBody>
      </p:sp>
      <p:sp>
        <p:nvSpPr>
          <p:cNvPr id="8" name="TextBox 7">
            <a:extLst>
              <a:ext uri="{FF2B5EF4-FFF2-40B4-BE49-F238E27FC236}">
                <a16:creationId xmlns:a16="http://schemas.microsoft.com/office/drawing/2014/main" id="{F3CCE762-56BB-4BC6-909A-B097000EC5A5}"/>
              </a:ext>
            </a:extLst>
          </p:cNvPr>
          <p:cNvSpPr txBox="1"/>
          <p:nvPr/>
        </p:nvSpPr>
        <p:spPr>
          <a:xfrm>
            <a:off x="0" y="136176"/>
            <a:ext cx="2502729" cy="215444"/>
          </a:xfrm>
          <a:prstGeom prst="rect">
            <a:avLst/>
          </a:prstGeom>
          <a:noFill/>
        </p:spPr>
        <p:txBody>
          <a:bodyPr wrap="square">
            <a:spAutoFit/>
          </a:bodyPr>
          <a:lstStyle/>
          <a:p>
            <a:r>
              <a:rPr lang="en-US" sz="800" dirty="0">
                <a:solidFill>
                  <a:schemeClr val="accent1">
                    <a:lumMod val="75000"/>
                  </a:schemeClr>
                </a:solidFill>
              </a:rPr>
              <a:t>Photo by </a:t>
            </a:r>
            <a:r>
              <a:rPr lang="en-US" sz="800" dirty="0">
                <a:solidFill>
                  <a:schemeClr val="accent1">
                    <a:lumMod val="75000"/>
                  </a:schemeClr>
                </a:solidFill>
                <a:hlinkClick r:id="rId6">
                  <a:extLst>
                    <a:ext uri="{A12FA001-AC4F-418D-AE19-62706E023703}">
                      <ahyp:hlinkClr xmlns:ahyp="http://schemas.microsoft.com/office/drawing/2018/hyperlinkcolor" val="tx"/>
                    </a:ext>
                  </a:extLst>
                </a:hlinkClick>
              </a:rPr>
              <a:t>Austin </a:t>
            </a:r>
            <a:r>
              <a:rPr lang="en-US" sz="800" dirty="0" err="1">
                <a:solidFill>
                  <a:schemeClr val="accent1">
                    <a:lumMod val="75000"/>
                  </a:schemeClr>
                </a:solidFill>
                <a:hlinkClick r:id="rId6">
                  <a:extLst>
                    <a:ext uri="{A12FA001-AC4F-418D-AE19-62706E023703}">
                      <ahyp:hlinkClr xmlns:ahyp="http://schemas.microsoft.com/office/drawing/2018/hyperlinkcolor" val="tx"/>
                    </a:ext>
                  </a:extLst>
                </a:hlinkClick>
              </a:rPr>
              <a:t>Nicomedez</a:t>
            </a:r>
            <a:r>
              <a:rPr lang="en-US" sz="800" dirty="0">
                <a:solidFill>
                  <a:schemeClr val="accent1">
                    <a:lumMod val="75000"/>
                  </a:schemeClr>
                </a:solidFill>
              </a:rPr>
              <a:t> on </a:t>
            </a:r>
            <a:r>
              <a:rPr lang="en-US" sz="800" dirty="0" err="1">
                <a:solidFill>
                  <a:schemeClr val="accent1">
                    <a:lumMod val="75000"/>
                  </a:schemeClr>
                </a:solidFill>
                <a:hlinkClick r:id="rId7">
                  <a:extLst>
                    <a:ext uri="{A12FA001-AC4F-418D-AE19-62706E023703}">
                      <ahyp:hlinkClr xmlns:ahyp="http://schemas.microsoft.com/office/drawing/2018/hyperlinkcolor" val="tx"/>
                    </a:ext>
                  </a:extLst>
                </a:hlinkClick>
              </a:rPr>
              <a:t>Unsplash</a:t>
            </a:r>
            <a:endParaRPr lang="en-US" sz="800" dirty="0">
              <a:solidFill>
                <a:schemeClr val="accent1">
                  <a:lumMod val="75000"/>
                </a:schemeClr>
              </a:solidFill>
            </a:endParaRPr>
          </a:p>
        </p:txBody>
      </p:sp>
      <p:pic>
        <p:nvPicPr>
          <p:cNvPr id="3" name="29">
            <a:hlinkClick r:id="" action="ppaction://media"/>
            <a:extLst>
              <a:ext uri="{FF2B5EF4-FFF2-40B4-BE49-F238E27FC236}">
                <a16:creationId xmlns:a16="http://schemas.microsoft.com/office/drawing/2014/main" id="{72A00D87-CBE1-4025-9E49-C8B0D68568D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0000" y="6120000"/>
            <a:ext cx="609600" cy="60960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523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096A4E5-4471-4F5D-B684-47F8D0BDDEE2}"/>
              </a:ext>
            </a:extLst>
          </p:cNvPr>
          <p:cNvPicPr>
            <a:picLocks noChangeAspect="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saturation sat="300000"/>
                    </a14:imgEffect>
                  </a14:imgLayer>
                </a14:imgProps>
              </a:ext>
            </a:extLst>
          </a:blip>
          <a:srcRect l="3931"/>
          <a:stretch/>
        </p:blipFill>
        <p:spPr>
          <a:xfrm>
            <a:off x="20" y="10"/>
            <a:ext cx="4578952" cy="6857990"/>
          </a:xfrm>
          <a:prstGeom prst="rect">
            <a:avLst/>
          </a:prstGeom>
        </p:spPr>
      </p:pic>
      <p:sp>
        <p:nvSpPr>
          <p:cNvPr id="11" name="Rectangle 10">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1EC9022-6C90-409C-BA88-369DD2A2B3E3}"/>
              </a:ext>
            </a:extLst>
          </p:cNvPr>
          <p:cNvSpPr>
            <a:spLocks noGrp="1"/>
          </p:cNvSpPr>
          <p:nvPr>
            <p:ph type="title"/>
          </p:nvPr>
        </p:nvSpPr>
        <p:spPr>
          <a:xfrm>
            <a:off x="5124206" y="516835"/>
            <a:ext cx="6339840" cy="1666501"/>
          </a:xfrm>
        </p:spPr>
        <p:txBody>
          <a:bodyPr>
            <a:normAutofit/>
          </a:bodyPr>
          <a:lstStyle/>
          <a:p>
            <a:r>
              <a:rPr lang="en-US" sz="6000" dirty="0">
                <a:solidFill>
                  <a:srgbClr val="FFFFFF"/>
                </a:solidFill>
              </a:rPr>
              <a:t>Rationale</a:t>
            </a:r>
          </a:p>
        </p:txBody>
      </p:sp>
      <p:sp>
        <p:nvSpPr>
          <p:cNvPr id="13" name="Rectangle 12">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89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33DEEF26-A842-4C64-BE76-2C3B5690877E}"/>
              </a:ext>
            </a:extLst>
          </p:cNvPr>
          <p:cNvSpPr>
            <a:spLocks noGrp="1"/>
          </p:cNvSpPr>
          <p:nvPr>
            <p:ph idx="1"/>
          </p:nvPr>
        </p:nvSpPr>
        <p:spPr>
          <a:xfrm>
            <a:off x="5124206" y="2236304"/>
            <a:ext cx="6339840" cy="3652667"/>
          </a:xfrm>
        </p:spPr>
        <p:txBody>
          <a:bodyPr>
            <a:normAutofit/>
          </a:bodyPr>
          <a:lstStyle/>
          <a:p>
            <a:r>
              <a:rPr lang="en-US" sz="1800" dirty="0">
                <a:solidFill>
                  <a:srgbClr val="FFFFFF"/>
                </a:solidFill>
              </a:rPr>
              <a:t>Toledo City is the only city in Cebu Province that is situated on the Western seaboard facing Negros Oriental, while the remaining cities are in the East (</a:t>
            </a:r>
            <a:r>
              <a:rPr lang="en-US" sz="1800" dirty="0" err="1">
                <a:solidFill>
                  <a:srgbClr val="FFFFFF"/>
                </a:solidFill>
              </a:rPr>
              <a:t>Danao</a:t>
            </a:r>
            <a:r>
              <a:rPr lang="en-US" sz="1800" dirty="0">
                <a:solidFill>
                  <a:srgbClr val="FFFFFF"/>
                </a:solidFill>
              </a:rPr>
              <a:t>, Mandaue, </a:t>
            </a:r>
            <a:r>
              <a:rPr lang="en-US" sz="1800" dirty="0" err="1">
                <a:solidFill>
                  <a:srgbClr val="FFFFFF"/>
                </a:solidFill>
              </a:rPr>
              <a:t>Lapu</a:t>
            </a:r>
            <a:r>
              <a:rPr lang="en-US" sz="1800" dirty="0">
                <a:solidFill>
                  <a:srgbClr val="FFFFFF"/>
                </a:solidFill>
              </a:rPr>
              <a:t> </a:t>
            </a:r>
            <a:r>
              <a:rPr lang="en-US" sz="1800" dirty="0" err="1">
                <a:solidFill>
                  <a:srgbClr val="FFFFFF"/>
                </a:solidFill>
              </a:rPr>
              <a:t>Lapu</a:t>
            </a:r>
            <a:r>
              <a:rPr lang="en-US" sz="1800" dirty="0">
                <a:solidFill>
                  <a:srgbClr val="FFFFFF"/>
                </a:solidFill>
              </a:rPr>
              <a:t>, Cebu, Talisay, Naga and </a:t>
            </a:r>
            <a:r>
              <a:rPr lang="en-US" sz="1800" dirty="0" err="1">
                <a:solidFill>
                  <a:srgbClr val="FFFFFF"/>
                </a:solidFill>
              </a:rPr>
              <a:t>Carcar</a:t>
            </a:r>
            <a:r>
              <a:rPr lang="en-US" sz="1800" dirty="0">
                <a:solidFill>
                  <a:srgbClr val="FFFFFF"/>
                </a:solidFill>
              </a:rPr>
              <a:t>, and on the North and Easter side (Bogo).</a:t>
            </a:r>
          </a:p>
          <a:p>
            <a:r>
              <a:rPr lang="en-US" sz="1800" dirty="0">
                <a:solidFill>
                  <a:srgbClr val="FFFFFF"/>
                </a:solidFill>
              </a:rPr>
              <a:t>Toledo City </a:t>
            </a:r>
            <a:r>
              <a:rPr lang="en-US" sz="1800" dirty="0" err="1">
                <a:solidFill>
                  <a:srgbClr val="FFFFFF"/>
                </a:solidFill>
              </a:rPr>
              <a:t>produces:Copper</a:t>
            </a:r>
            <a:r>
              <a:rPr lang="en-US" sz="1800" dirty="0">
                <a:solidFill>
                  <a:srgbClr val="FFFFFF"/>
                </a:solidFill>
              </a:rPr>
              <a:t>, gold, silver, red burning clay, marble, cement raw materials, bentonite, limestone, marbleized limestone, sand, gravel, coconuts and buri, </a:t>
            </a:r>
            <a:r>
              <a:rPr lang="en-US" sz="1800" dirty="0" err="1">
                <a:solidFill>
                  <a:srgbClr val="FFFFFF"/>
                </a:solidFill>
              </a:rPr>
              <a:t>pandan</a:t>
            </a:r>
            <a:r>
              <a:rPr lang="en-US" sz="1800" dirty="0">
                <a:solidFill>
                  <a:srgbClr val="FFFFFF"/>
                </a:solidFill>
              </a:rPr>
              <a:t> leaves, </a:t>
            </a:r>
            <a:r>
              <a:rPr lang="en-US" sz="1800" dirty="0" err="1">
                <a:solidFill>
                  <a:srgbClr val="FFFFFF"/>
                </a:solidFill>
              </a:rPr>
              <a:t>nito</a:t>
            </a:r>
            <a:r>
              <a:rPr lang="en-US" sz="1800" dirty="0">
                <a:solidFill>
                  <a:srgbClr val="FFFFFF"/>
                </a:solidFill>
              </a:rPr>
              <a:t> stalks, rice stalks, buri palms, seedlings, etc.</a:t>
            </a:r>
          </a:p>
          <a:p>
            <a:endParaRPr lang="en-US" sz="1800" dirty="0">
              <a:solidFill>
                <a:srgbClr val="FFFFFF"/>
              </a:solidFill>
            </a:endParaRPr>
          </a:p>
        </p:txBody>
      </p:sp>
      <p:sp>
        <p:nvSpPr>
          <p:cNvPr id="5" name="Slide Number Placeholder 4">
            <a:extLst>
              <a:ext uri="{FF2B5EF4-FFF2-40B4-BE49-F238E27FC236}">
                <a16:creationId xmlns:a16="http://schemas.microsoft.com/office/drawing/2014/main" id="{AD3449E8-67C2-460E-B625-4B8767673751}"/>
              </a:ext>
            </a:extLst>
          </p:cNvPr>
          <p:cNvSpPr>
            <a:spLocks noGrp="1"/>
          </p:cNvSpPr>
          <p:nvPr>
            <p:ph type="sldNum" sz="quarter" idx="12"/>
          </p:nvPr>
        </p:nvSpPr>
        <p:spPr>
          <a:xfrm>
            <a:off x="528668" y="6459785"/>
            <a:ext cx="1312025" cy="365125"/>
          </a:xfrm>
        </p:spPr>
        <p:txBody>
          <a:bodyPr>
            <a:normAutofit/>
          </a:bodyPr>
          <a:lstStyle/>
          <a:p>
            <a:pPr algn="l">
              <a:spcAft>
                <a:spcPts val="600"/>
              </a:spcAft>
            </a:pPr>
            <a:fld id="{9F909BAD-3646-402D-AC30-3DBF86AA0FCB}" type="slidenum">
              <a:rPr lang="en-PH" smtClean="0"/>
              <a:pPr algn="l">
                <a:spcAft>
                  <a:spcPts val="600"/>
                </a:spcAft>
              </a:pPr>
              <a:t>3</a:t>
            </a:fld>
            <a:endParaRPr lang="en-PH"/>
          </a:p>
        </p:txBody>
      </p:sp>
      <p:sp>
        <p:nvSpPr>
          <p:cNvPr id="4" name="Footer Placeholder 3">
            <a:extLst>
              <a:ext uri="{FF2B5EF4-FFF2-40B4-BE49-F238E27FC236}">
                <a16:creationId xmlns:a16="http://schemas.microsoft.com/office/drawing/2014/main" id="{7887BF8E-3305-42AF-99AA-02B993EBB96B}"/>
              </a:ext>
            </a:extLst>
          </p:cNvPr>
          <p:cNvSpPr>
            <a:spLocks noGrp="1"/>
          </p:cNvSpPr>
          <p:nvPr>
            <p:ph type="ftr" sz="quarter" idx="11"/>
          </p:nvPr>
        </p:nvSpPr>
        <p:spPr>
          <a:xfrm>
            <a:off x="8037443" y="6459785"/>
            <a:ext cx="3554790" cy="365125"/>
          </a:xfrm>
        </p:spPr>
        <p:txBody>
          <a:bodyPr>
            <a:normAutofit/>
          </a:bodyPr>
          <a:lstStyle/>
          <a:p>
            <a:pPr algn="r">
              <a:spcAft>
                <a:spcPts val="600"/>
              </a:spcAft>
            </a:pPr>
            <a:r>
              <a:rPr lang="en-PH"/>
              <a:t>River Restoration plan</a:t>
            </a:r>
          </a:p>
        </p:txBody>
      </p:sp>
      <p:sp>
        <p:nvSpPr>
          <p:cNvPr id="9" name="TextBox 8">
            <a:extLst>
              <a:ext uri="{FF2B5EF4-FFF2-40B4-BE49-F238E27FC236}">
                <a16:creationId xmlns:a16="http://schemas.microsoft.com/office/drawing/2014/main" id="{BB3B350C-251A-43E4-9E2B-84DBA91C9113}"/>
              </a:ext>
            </a:extLst>
          </p:cNvPr>
          <p:cNvSpPr txBox="1"/>
          <p:nvPr/>
        </p:nvSpPr>
        <p:spPr>
          <a:xfrm>
            <a:off x="-48322" y="74853"/>
            <a:ext cx="6144322" cy="276999"/>
          </a:xfrm>
          <a:prstGeom prst="rect">
            <a:avLst/>
          </a:prstGeom>
          <a:noFill/>
        </p:spPr>
        <p:txBody>
          <a:bodyPr wrap="square">
            <a:spAutoFit/>
          </a:bodyPr>
          <a:lstStyle/>
          <a:p>
            <a:r>
              <a:rPr lang="sv-SE" sz="1200" i="1" dirty="0">
                <a:solidFill>
                  <a:schemeClr val="accent1">
                    <a:lumMod val="20000"/>
                    <a:lumOff val="80000"/>
                  </a:schemeClr>
                </a:solidFill>
              </a:rPr>
              <a:t>Google Maps (2020)</a:t>
            </a:r>
          </a:p>
        </p:txBody>
      </p:sp>
      <p:pic>
        <p:nvPicPr>
          <p:cNvPr id="7" name="Recorded Sound">
            <a:hlinkClick r:id="" action="ppaction://media"/>
            <a:extLst>
              <a:ext uri="{FF2B5EF4-FFF2-40B4-BE49-F238E27FC236}">
                <a16:creationId xmlns:a16="http://schemas.microsoft.com/office/drawing/2014/main" id="{F186DE26-07CE-4EA4-A4F1-027B156DAC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609600" cy="609600"/>
          </a:xfrm>
          <a:prstGeom prst="rect">
            <a:avLst/>
          </a:prstGeom>
        </p:spPr>
      </p:pic>
    </p:spTree>
    <p:extLst>
      <p:ext uri="{BB962C8B-B14F-4D97-AF65-F5344CB8AC3E}">
        <p14:creationId xmlns:p14="http://schemas.microsoft.com/office/powerpoint/2010/main" val="319330832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16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0">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Rectangle 12">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117793-144B-46F4-ABDD-ADF07401ED18}"/>
              </a:ext>
            </a:extLst>
          </p:cNvPr>
          <p:cNvSpPr>
            <a:spLocks noGrp="1"/>
          </p:cNvSpPr>
          <p:nvPr>
            <p:ph type="title"/>
          </p:nvPr>
        </p:nvSpPr>
        <p:spPr>
          <a:xfrm>
            <a:off x="5181601" y="634946"/>
            <a:ext cx="6368142" cy="1450757"/>
          </a:xfrm>
        </p:spPr>
        <p:txBody>
          <a:bodyPr>
            <a:normAutofit/>
          </a:bodyPr>
          <a:lstStyle/>
          <a:p>
            <a:r>
              <a:rPr lang="en-US" sz="6000" dirty="0"/>
              <a:t>References</a:t>
            </a:r>
          </a:p>
        </p:txBody>
      </p:sp>
      <p:pic>
        <p:nvPicPr>
          <p:cNvPr id="6" name="Picture 5">
            <a:extLst>
              <a:ext uri="{FF2B5EF4-FFF2-40B4-BE49-F238E27FC236}">
                <a16:creationId xmlns:a16="http://schemas.microsoft.com/office/drawing/2014/main" id="{8C11BDBB-CDFB-41B4-AF32-325841BB5683}"/>
              </a:ext>
            </a:extLst>
          </p:cNvPr>
          <p:cNvPicPr>
            <a:picLocks noChangeAspect="1"/>
          </p:cNvPicPr>
          <p:nvPr/>
        </p:nvPicPr>
        <p:blipFill rotWithShape="1">
          <a:blip r:embed="rId5">
            <a:extLst>
              <a:ext uri="{28A0092B-C50C-407E-A947-70E740481C1C}">
                <a14:useLocalDpi xmlns:a14="http://schemas.microsoft.com/office/drawing/2010/main" val="0"/>
              </a:ext>
            </a:extLst>
          </a:blip>
          <a:srcRect l="50077" r="11816"/>
          <a:stretch/>
        </p:blipFill>
        <p:spPr>
          <a:xfrm>
            <a:off x="20" y="-12128"/>
            <a:ext cx="4654276" cy="6870127"/>
          </a:xfrm>
          <a:prstGeom prst="rect">
            <a:avLst/>
          </a:prstGeom>
        </p:spPr>
      </p:pic>
      <p:cxnSp>
        <p:nvCxnSpPr>
          <p:cNvPr id="15" name="Straight Connector 14">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3A6FD4-FBD4-4317-BA49-F43C002063D3}"/>
              </a:ext>
            </a:extLst>
          </p:cNvPr>
          <p:cNvSpPr>
            <a:spLocks noGrp="1"/>
          </p:cNvSpPr>
          <p:nvPr>
            <p:ph idx="1"/>
          </p:nvPr>
        </p:nvSpPr>
        <p:spPr>
          <a:xfrm>
            <a:off x="5181600" y="2198913"/>
            <a:ext cx="6505575" cy="4227781"/>
          </a:xfrm>
        </p:spPr>
        <p:txBody>
          <a:bodyPr>
            <a:noAutofit/>
          </a:bodyPr>
          <a:lstStyle/>
          <a:p>
            <a:r>
              <a:rPr lang="en-US" sz="1150" dirty="0" err="1"/>
              <a:t>Cupin</a:t>
            </a:r>
            <a:r>
              <a:rPr lang="en-US" sz="1150" dirty="0"/>
              <a:t>, B. (2018, February 16). Gwen Garcia and the </a:t>
            </a:r>
            <a:r>
              <a:rPr lang="en-US" sz="1150" dirty="0" err="1"/>
              <a:t>Balili</a:t>
            </a:r>
            <a:r>
              <a:rPr lang="en-US" sz="1150" dirty="0"/>
              <a:t> property: A tale of two controversies. Retrieved from </a:t>
            </a:r>
            <a:r>
              <a:rPr lang="en-US" sz="1150" dirty="0" err="1"/>
              <a:t>Rappler</a:t>
            </a:r>
            <a:r>
              <a:rPr lang="en-US" sz="1150" dirty="0"/>
              <a:t>: https://www.rappler.com/newsbreak/in-depth/gwen-garcia-controversy-balili-property-cebu</a:t>
            </a:r>
          </a:p>
          <a:p>
            <a:r>
              <a:rPr lang="en-US" sz="1150" dirty="0"/>
              <a:t>Environmental Science for Social Change. (2008). Legacy Mines Visit. Retrieved from Atlas Consolidated Mining Development Corporation Toledo City, Cebu Environmental and </a:t>
            </a:r>
            <a:r>
              <a:rPr lang="en-US" sz="1150" dirty="0" err="1"/>
              <a:t>Comunity</a:t>
            </a:r>
            <a:r>
              <a:rPr lang="en-US" sz="1150" dirty="0"/>
              <a:t> Impact: https://essc.org.ph/content/wp-content/uploads/2011/05/lmv_cebu.pdf</a:t>
            </a:r>
          </a:p>
          <a:p>
            <a:r>
              <a:rPr lang="en-US" sz="1150" dirty="0"/>
              <a:t>Esri, </a:t>
            </a:r>
            <a:r>
              <a:rPr lang="en-US" sz="1150" dirty="0" err="1"/>
              <a:t>DigitalGlobe</a:t>
            </a:r>
            <a:r>
              <a:rPr lang="en-US" sz="1150" dirty="0"/>
              <a:t>, </a:t>
            </a:r>
            <a:r>
              <a:rPr lang="en-US" sz="1150" dirty="0" err="1"/>
              <a:t>GeoEye</a:t>
            </a:r>
            <a:r>
              <a:rPr lang="en-US" sz="1150" dirty="0"/>
              <a:t>, </a:t>
            </a:r>
            <a:r>
              <a:rPr lang="en-US" sz="1150" dirty="0" err="1"/>
              <a:t>i</a:t>
            </a:r>
            <a:r>
              <a:rPr lang="en-US" sz="1150" dirty="0"/>
              <a:t>-cubed, USDA FSA, USGS, AEX, </a:t>
            </a:r>
            <a:r>
              <a:rPr lang="en-US" sz="1150" dirty="0" err="1"/>
              <a:t>Getmapping</a:t>
            </a:r>
            <a:r>
              <a:rPr lang="en-US" sz="1150" dirty="0"/>
              <a:t>, </a:t>
            </a:r>
            <a:r>
              <a:rPr lang="en-US" sz="1150" dirty="0" err="1"/>
              <a:t>Aerogrid</a:t>
            </a:r>
            <a:r>
              <a:rPr lang="en-US" sz="1150" dirty="0"/>
              <a:t>, IGN, IGP, </a:t>
            </a:r>
            <a:r>
              <a:rPr lang="en-US" sz="1150" dirty="0" err="1"/>
              <a:t>swisstopo</a:t>
            </a:r>
            <a:r>
              <a:rPr lang="en-US" sz="1150" dirty="0"/>
              <a:t>, and the GIS User Community. (2020). World </a:t>
            </a:r>
            <a:r>
              <a:rPr lang="en-US" sz="1150" dirty="0" err="1"/>
              <a:t>Basemap</a:t>
            </a:r>
            <a:r>
              <a:rPr lang="en-US" sz="1150" dirty="0"/>
              <a:t> Imagery. Esri. Cebu: Esri.</a:t>
            </a:r>
          </a:p>
          <a:p>
            <a:r>
              <a:rPr lang="en-US" sz="1150" dirty="0"/>
              <a:t>Miller, A. I. (2020, February 7). 9 Amazing Attractions in Toledo City | Sugbo.ph - Cebu. Retrieved from Sugbo.ph: https://sugbo.ph/2020/attractions-in-toledo-city/</a:t>
            </a:r>
          </a:p>
          <a:p>
            <a:r>
              <a:rPr lang="en-US" sz="1150" dirty="0"/>
              <a:t>Save </a:t>
            </a:r>
            <a:r>
              <a:rPr lang="en-US" sz="1150" dirty="0" err="1"/>
              <a:t>Hinulawan</a:t>
            </a:r>
            <a:r>
              <a:rPr lang="en-US" sz="1150" dirty="0"/>
              <a:t> River. (2018, March 29). Save </a:t>
            </a:r>
            <a:r>
              <a:rPr lang="en-US" sz="1150" dirty="0" err="1"/>
              <a:t>Hinulawan</a:t>
            </a:r>
            <a:r>
              <a:rPr lang="en-US" sz="1150" dirty="0"/>
              <a:t> River. Retrieved from Facebook: https://www.facebook.com/pg/SaveHinulawanRiver/photos</a:t>
            </a:r>
          </a:p>
          <a:p>
            <a:r>
              <a:rPr lang="en-US" sz="1150" dirty="0"/>
              <a:t>The Freeman. (2019, July 2). CEBU Governor Gwendolyn F. Garcia (in white) at the site of the P1.3 billion Capitol Resource Center project. Retrieved from </a:t>
            </a:r>
            <a:r>
              <a:rPr lang="en-US" sz="1150" dirty="0" err="1"/>
              <a:t>BusinessWorld</a:t>
            </a:r>
            <a:r>
              <a:rPr lang="en-US" sz="1150" dirty="0"/>
              <a:t>: https://www.bworldonline.com/new-cebu-governor-orders-halt-to-all-quarrying-provincial-engineers-projects-and-p1-3b-capitol-building/</a:t>
            </a:r>
          </a:p>
          <a:p>
            <a:r>
              <a:rPr lang="en-US" sz="1150" dirty="0"/>
              <a:t>World Wide Fund for Nature (WWF), General Institute of Water Resources and Hydropower Planning and Design (GIWP), &amp; UNESCO. (2016). River Restoration: A Strategic Approach to Planning and Management. Paris, France. </a:t>
            </a:r>
            <a:r>
              <a:rPr lang="en-US" sz="1150" dirty="0" err="1"/>
              <a:t>doi:ISBN</a:t>
            </a:r>
            <a:r>
              <a:rPr lang="en-US" sz="1150" dirty="0"/>
              <a:t> 975-92-3-100165-9</a:t>
            </a:r>
          </a:p>
          <a:p>
            <a:endParaRPr lang="en-US" sz="1150" dirty="0"/>
          </a:p>
          <a:p>
            <a:endParaRPr lang="en-US" sz="1150" dirty="0"/>
          </a:p>
        </p:txBody>
      </p:sp>
      <p:sp>
        <p:nvSpPr>
          <p:cNvPr id="4" name="Footer Placeholder 3">
            <a:extLst>
              <a:ext uri="{FF2B5EF4-FFF2-40B4-BE49-F238E27FC236}">
                <a16:creationId xmlns:a16="http://schemas.microsoft.com/office/drawing/2014/main" id="{3E6E967F-AE23-48CC-B4C9-5A84D0CA14AA}"/>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PH">
                <a:solidFill>
                  <a:schemeClr val="tx1">
                    <a:lumMod val="75000"/>
                    <a:lumOff val="25000"/>
                  </a:schemeClr>
                </a:solidFill>
              </a:rPr>
              <a:t>River Restoration plan</a:t>
            </a:r>
          </a:p>
        </p:txBody>
      </p:sp>
      <p:sp>
        <p:nvSpPr>
          <p:cNvPr id="5" name="Slide Number Placeholder 4">
            <a:extLst>
              <a:ext uri="{FF2B5EF4-FFF2-40B4-BE49-F238E27FC236}">
                <a16:creationId xmlns:a16="http://schemas.microsoft.com/office/drawing/2014/main" id="{8AD9A417-4401-49D5-BB96-FDD5C970BADC}"/>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30</a:t>
            </a:fld>
            <a:endParaRPr lang="en-PH">
              <a:solidFill>
                <a:schemeClr val="tx1">
                  <a:lumMod val="75000"/>
                  <a:lumOff val="25000"/>
                </a:schemeClr>
              </a:solidFill>
            </a:endParaRPr>
          </a:p>
        </p:txBody>
      </p:sp>
      <p:sp>
        <p:nvSpPr>
          <p:cNvPr id="11" name="TextBox 10">
            <a:extLst>
              <a:ext uri="{FF2B5EF4-FFF2-40B4-BE49-F238E27FC236}">
                <a16:creationId xmlns:a16="http://schemas.microsoft.com/office/drawing/2014/main" id="{24F8F747-F052-43B4-99A9-78A42F2B391A}"/>
              </a:ext>
            </a:extLst>
          </p:cNvPr>
          <p:cNvSpPr txBox="1"/>
          <p:nvPr/>
        </p:nvSpPr>
        <p:spPr>
          <a:xfrm>
            <a:off x="0" y="0"/>
            <a:ext cx="2454442" cy="215444"/>
          </a:xfrm>
          <a:prstGeom prst="rect">
            <a:avLst/>
          </a:prstGeom>
          <a:noFill/>
        </p:spPr>
        <p:txBody>
          <a:bodyPr wrap="square">
            <a:spAutoFit/>
          </a:bodyPr>
          <a:lstStyle/>
          <a:p>
            <a:r>
              <a:rPr lang="en-US" sz="800" dirty="0">
                <a:solidFill>
                  <a:schemeClr val="tx2">
                    <a:lumMod val="20000"/>
                    <a:lumOff val="80000"/>
                  </a:schemeClr>
                </a:solidFill>
              </a:rPr>
              <a:t>Photo by </a:t>
            </a:r>
            <a:r>
              <a:rPr lang="en-US" sz="800" dirty="0">
                <a:solidFill>
                  <a:schemeClr val="tx2">
                    <a:lumMod val="20000"/>
                    <a:lumOff val="80000"/>
                  </a:schemeClr>
                </a:solidFill>
                <a:hlinkClick r:id="rId6">
                  <a:extLst>
                    <a:ext uri="{A12FA001-AC4F-418D-AE19-62706E023703}">
                      <ahyp:hlinkClr xmlns:ahyp="http://schemas.microsoft.com/office/drawing/2018/hyperlinkcolor" val="tx"/>
                    </a:ext>
                  </a:extLst>
                </a:hlinkClick>
              </a:rPr>
              <a:t>Bryn Parish</a:t>
            </a:r>
            <a:r>
              <a:rPr lang="en-US" sz="800" dirty="0">
                <a:solidFill>
                  <a:schemeClr val="tx2">
                    <a:lumMod val="20000"/>
                    <a:lumOff val="80000"/>
                  </a:schemeClr>
                </a:solidFill>
              </a:rPr>
              <a:t> on </a:t>
            </a:r>
            <a:r>
              <a:rPr lang="en-US" sz="800" dirty="0" err="1">
                <a:solidFill>
                  <a:schemeClr val="tx2">
                    <a:lumMod val="20000"/>
                    <a:lumOff val="80000"/>
                  </a:schemeClr>
                </a:solidFill>
                <a:hlinkClick r:id="rId7">
                  <a:extLst>
                    <a:ext uri="{A12FA001-AC4F-418D-AE19-62706E023703}">
                      <ahyp:hlinkClr xmlns:ahyp="http://schemas.microsoft.com/office/drawing/2018/hyperlinkcolor" val="tx"/>
                    </a:ext>
                  </a:extLst>
                </a:hlinkClick>
              </a:rPr>
              <a:t>Unsplash</a:t>
            </a:r>
            <a:r>
              <a:rPr lang="en-US" sz="800" dirty="0">
                <a:solidFill>
                  <a:schemeClr val="tx2">
                    <a:lumMod val="20000"/>
                    <a:lumOff val="80000"/>
                  </a:schemeClr>
                </a:solidFill>
              </a:rPr>
              <a:t> </a:t>
            </a:r>
          </a:p>
        </p:txBody>
      </p:sp>
      <p:pic>
        <p:nvPicPr>
          <p:cNvPr id="1027" name="Picture 3" descr="green leafed plants">
            <a:extLst>
              <a:ext uri="{FF2B5EF4-FFF2-40B4-BE49-F238E27FC236}">
                <a16:creationId xmlns:a16="http://schemas.microsoft.com/office/drawing/2014/main" id="{4C07F828-1527-4399-9D8F-DBA71CAAFD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6015" y="6969261"/>
            <a:ext cx="12424029" cy="699472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607B31D1-0418-4FC0-BB73-5A2030AF27D9}"/>
              </a:ext>
            </a:extLst>
          </p:cNvPr>
          <p:cNvSpPr/>
          <p:nvPr/>
        </p:nvSpPr>
        <p:spPr>
          <a:xfrm>
            <a:off x="4645328" y="9802242"/>
            <a:ext cx="2885726" cy="923330"/>
          </a:xfrm>
          <a:prstGeom prst="rect">
            <a:avLst/>
          </a:prstGeom>
          <a:noFill/>
        </p:spPr>
        <p:txBody>
          <a:bodyPr wrap="none" lIns="91440" tIns="45720" rIns="91440" bIns="45720">
            <a:spAutoFit/>
          </a:bodyPr>
          <a:lstStyle/>
          <a:p>
            <a:pPr algn="ctr"/>
            <a:r>
              <a:rPr lang="en-US" sz="5400" cap="none" spc="0" dirty="0">
                <a:ln w="6600">
                  <a:solidFill>
                    <a:schemeClr val="accent2"/>
                  </a:solidFill>
                  <a:prstDash val="solid"/>
                </a:ln>
                <a:solidFill>
                  <a:srgbClr val="FFFFFF"/>
                </a:solidFill>
                <a:effectLst>
                  <a:outerShdw dist="38100" dir="2700000" algn="tl" rotWithShape="0">
                    <a:schemeClr val="accent2"/>
                  </a:outerShdw>
                </a:effectLst>
                <a:latin typeface="Vladimir Script" panose="03050402040407070305" pitchFamily="66" charset="0"/>
              </a:rPr>
              <a:t>Thank you!</a:t>
            </a:r>
          </a:p>
        </p:txBody>
      </p:sp>
      <p:pic>
        <p:nvPicPr>
          <p:cNvPr id="7" name="30">
            <a:hlinkClick r:id="" action="ppaction://media"/>
            <a:extLst>
              <a:ext uri="{FF2B5EF4-FFF2-40B4-BE49-F238E27FC236}">
                <a16:creationId xmlns:a16="http://schemas.microsoft.com/office/drawing/2014/main" id="{99EBDA47-AAD3-4E93-85A6-F2A78551B58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60000" y="360000"/>
            <a:ext cx="609600" cy="609600"/>
          </a:xfrm>
          <a:prstGeom prst="rect">
            <a:avLst/>
          </a:prstGeom>
        </p:spPr>
      </p:pic>
    </p:spTree>
    <p:extLst>
      <p:ext uri="{BB962C8B-B14F-4D97-AF65-F5344CB8AC3E}">
        <p14:creationId xmlns:p14="http://schemas.microsoft.com/office/powerpoint/2010/main" val="13011177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2.59259E-6 L 0 -1.02616 " pathEditMode="relative" rAng="0" ptsTypes="AA">
                                      <p:cBhvr>
                                        <p:cTn id="6" dur="2000" fill="hold"/>
                                        <p:tgtEl>
                                          <p:spTgt spid="1027"/>
                                        </p:tgtEl>
                                        <p:attrNameLst>
                                          <p:attrName>ppt_x</p:attrName>
                                          <p:attrName>ppt_y</p:attrName>
                                        </p:attrNameLst>
                                      </p:cBhvr>
                                      <p:rCtr x="0" y="-51319"/>
                                    </p:animMotion>
                                  </p:childTnLst>
                                </p:cTn>
                              </p:par>
                            </p:childTnLst>
                          </p:cTn>
                        </p:par>
                        <p:par>
                          <p:cTn id="7" fill="hold">
                            <p:stCondLst>
                              <p:cond delay="2000"/>
                            </p:stCondLst>
                            <p:childTnLst>
                              <p:par>
                                <p:cTn id="8" presetID="1" presetClass="mediacall" presetSubtype="0" fill="hold" nodeType="afterEffect">
                                  <p:stCondLst>
                                    <p:cond delay="0"/>
                                  </p:stCondLst>
                                  <p:childTnLst>
                                    <p:cmd type="call" cmd="playFrom(0.0)">
                                      <p:cBhvr>
                                        <p:cTn id="9" dur="43267" fill="hold"/>
                                        <p:tgtEl>
                                          <p:spTgt spid="7"/>
                                        </p:tgtEl>
                                      </p:cBhvr>
                                    </p:cmd>
                                  </p:childTnLst>
                                </p:cTn>
                              </p:par>
                              <p:par>
                                <p:cTn id="10" presetID="42" presetClass="path" presetSubtype="0" accel="50000" decel="50000" fill="hold" grpId="0" nodeType="withEffect">
                                  <p:stCondLst>
                                    <p:cond delay="26000"/>
                                  </p:stCondLst>
                                  <p:childTnLst>
                                    <p:animMotion origin="layout" path="M 1.04167E-6 2.22222E-6 L 0.00065 -0.87176 " pathEditMode="relative" rAng="0" ptsTypes="AA">
                                      <p:cBhvr>
                                        <p:cTn id="11" dur="2000" fill="hold"/>
                                        <p:tgtEl>
                                          <p:spTgt spid="9"/>
                                        </p:tgtEl>
                                        <p:attrNameLst>
                                          <p:attrName>ppt_x</p:attrName>
                                          <p:attrName>ppt_y</p:attrName>
                                        </p:attrNameLst>
                                      </p:cBhvr>
                                      <p:rCtr x="26" y="-43588"/>
                                    </p:animMotion>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7"/>
                </p:tgtEl>
              </p:cMediaNode>
            </p:audio>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9F3590-8BA4-4E58-91E7-C1474D9BCF6B}"/>
              </a:ext>
            </a:extLst>
          </p:cNvPr>
          <p:cNvSpPr>
            <a:spLocks noGrp="1"/>
          </p:cNvSpPr>
          <p:nvPr>
            <p:ph type="title"/>
          </p:nvPr>
        </p:nvSpPr>
        <p:spPr>
          <a:xfrm>
            <a:off x="7859485" y="634946"/>
            <a:ext cx="3690257" cy="1450757"/>
          </a:xfrm>
        </p:spPr>
        <p:txBody>
          <a:bodyPr>
            <a:normAutofit/>
          </a:bodyPr>
          <a:lstStyle/>
          <a:p>
            <a:r>
              <a:rPr lang="en-US" dirty="0"/>
              <a:t>Why Restore?</a:t>
            </a:r>
          </a:p>
        </p:txBody>
      </p:sp>
      <p:pic>
        <p:nvPicPr>
          <p:cNvPr id="1026" name="Picture 2">
            <a:extLst>
              <a:ext uri="{FF2B5EF4-FFF2-40B4-BE49-F238E27FC236}">
                <a16:creationId xmlns:a16="http://schemas.microsoft.com/office/drawing/2014/main" id="{5767C62F-556D-4700-A119-4B7B31B687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75"/>
          <a:stretch/>
        </p:blipFill>
        <p:spPr bwMode="auto">
          <a:xfrm>
            <a:off x="633999" y="1584182"/>
            <a:ext cx="6909801" cy="342620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F8E4937-7BE9-4ACD-ACDB-5E0E88C26065}"/>
              </a:ext>
            </a:extLst>
          </p:cNvPr>
          <p:cNvSpPr>
            <a:spLocks noGrp="1"/>
          </p:cNvSpPr>
          <p:nvPr>
            <p:ph idx="1"/>
          </p:nvPr>
        </p:nvSpPr>
        <p:spPr>
          <a:xfrm>
            <a:off x="7859485" y="2198913"/>
            <a:ext cx="3690257" cy="4426474"/>
          </a:xfrm>
        </p:spPr>
        <p:txBody>
          <a:bodyPr>
            <a:normAutofit fontScale="92500" lnSpcReduction="20000"/>
          </a:bodyPr>
          <a:lstStyle/>
          <a:p>
            <a:pPr rtl="0">
              <a:spcBef>
                <a:spcPts val="0"/>
              </a:spcBef>
              <a:spcAft>
                <a:spcPts val="1600"/>
              </a:spcAft>
            </a:pPr>
            <a:r>
              <a:rPr lang="en-US" b="0" dirty="0">
                <a:effectLst/>
              </a:rPr>
              <a:t>River restoration is the re-establishment of natural physical processes, feature and physical habitats of a river system.</a:t>
            </a:r>
          </a:p>
          <a:p>
            <a:pPr rtl="0">
              <a:spcBef>
                <a:spcPts val="0"/>
              </a:spcBef>
              <a:spcAft>
                <a:spcPts val="1600"/>
              </a:spcAft>
            </a:pPr>
            <a:r>
              <a:rPr lang="en-US" b="0" dirty="0">
                <a:effectLst/>
              </a:rPr>
              <a:t>River ecosystems perform a number of critical ecosystem functions. </a:t>
            </a:r>
          </a:p>
          <a:p>
            <a:pPr rtl="0">
              <a:spcBef>
                <a:spcPts val="0"/>
              </a:spcBef>
              <a:spcAft>
                <a:spcPts val="1600"/>
              </a:spcAft>
            </a:pPr>
            <a:r>
              <a:rPr lang="en-US" b="0" dirty="0">
                <a:effectLst/>
              </a:rPr>
              <a:t>These functions can rely on any and all of the various parts that make up a river ecosystem.</a:t>
            </a:r>
          </a:p>
          <a:p>
            <a:pPr rtl="0">
              <a:spcBef>
                <a:spcPts val="0"/>
              </a:spcBef>
              <a:spcAft>
                <a:spcPts val="1600"/>
              </a:spcAft>
            </a:pPr>
            <a:endParaRPr lang="en-US" b="0" dirty="0">
              <a:effectLst/>
            </a:endParaRPr>
          </a:p>
          <a:p>
            <a:pPr rtl="0">
              <a:spcBef>
                <a:spcPts val="0"/>
              </a:spcBef>
              <a:spcAft>
                <a:spcPts val="1600"/>
              </a:spcAft>
            </a:pPr>
            <a:endParaRPr lang="en-US" b="0" dirty="0">
              <a:effectLst/>
            </a:endParaRPr>
          </a:p>
          <a:p>
            <a:br>
              <a:rPr lang="en-US" dirty="0"/>
            </a:br>
            <a:endParaRPr lang="en-US" dirty="0"/>
          </a:p>
        </p:txBody>
      </p:sp>
      <p:sp>
        <p:nvSpPr>
          <p:cNvPr id="79" name="Rectangle 78">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 name="Rectangle 80">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19DCABFD-2B48-47A2-8EE7-7C56B471663E}"/>
              </a:ext>
            </a:extLst>
          </p:cNvPr>
          <p:cNvSpPr>
            <a:spLocks noGrp="1"/>
          </p:cNvSpPr>
          <p:nvPr>
            <p:ph type="ftr" sz="quarter" idx="11"/>
          </p:nvPr>
        </p:nvSpPr>
        <p:spPr>
          <a:xfrm>
            <a:off x="3686185" y="6459785"/>
            <a:ext cx="4822804" cy="365125"/>
          </a:xfrm>
        </p:spPr>
        <p:txBody>
          <a:bodyPr>
            <a:normAutofit/>
          </a:bodyPr>
          <a:lstStyle/>
          <a:p>
            <a:pPr>
              <a:spcAft>
                <a:spcPts val="600"/>
              </a:spcAft>
            </a:pPr>
            <a:r>
              <a:rPr lang="en-PH"/>
              <a:t>River Restoration plan</a:t>
            </a:r>
          </a:p>
        </p:txBody>
      </p:sp>
      <p:sp>
        <p:nvSpPr>
          <p:cNvPr id="5" name="Slide Number Placeholder 4">
            <a:extLst>
              <a:ext uri="{FF2B5EF4-FFF2-40B4-BE49-F238E27FC236}">
                <a16:creationId xmlns:a16="http://schemas.microsoft.com/office/drawing/2014/main" id="{8909649D-73B6-476A-A57A-CB41B92A57E8}"/>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pPr>
                <a:spcAft>
                  <a:spcPts val="600"/>
                </a:spcAft>
              </a:pPr>
              <a:t>4</a:t>
            </a:fld>
            <a:endParaRPr lang="en-PH"/>
          </a:p>
        </p:txBody>
      </p:sp>
      <p:sp>
        <p:nvSpPr>
          <p:cNvPr id="12" name="TextBox 11">
            <a:extLst>
              <a:ext uri="{FF2B5EF4-FFF2-40B4-BE49-F238E27FC236}">
                <a16:creationId xmlns:a16="http://schemas.microsoft.com/office/drawing/2014/main" id="{2A57AF37-6789-4C2B-812D-94E95F47626F}"/>
              </a:ext>
            </a:extLst>
          </p:cNvPr>
          <p:cNvSpPr txBox="1"/>
          <p:nvPr/>
        </p:nvSpPr>
        <p:spPr>
          <a:xfrm>
            <a:off x="2679032" y="4753483"/>
            <a:ext cx="4864768" cy="338554"/>
          </a:xfrm>
          <a:prstGeom prst="rect">
            <a:avLst/>
          </a:prstGeom>
          <a:noFill/>
        </p:spPr>
        <p:txBody>
          <a:bodyPr wrap="square">
            <a:spAutoFit/>
          </a:bodyPr>
          <a:lstStyle/>
          <a:p>
            <a:pPr algn="r"/>
            <a:r>
              <a:rPr lang="en-US" sz="800" dirty="0">
                <a:solidFill>
                  <a:srgbClr val="4C4C4C"/>
                </a:solidFill>
                <a:effectLst/>
                <a:ea typeface="Calibri" panose="020F0502020204030204" pitchFamily="34" charset="0"/>
              </a:rPr>
              <a:t>(World Wide Fund for Nature (WWF), General Institute of Water Resources and Hydropower Planning and Design (GIWP), &amp; UNESCO, 2016)</a:t>
            </a:r>
            <a:endParaRPr lang="en-US" sz="800" dirty="0"/>
          </a:p>
        </p:txBody>
      </p:sp>
      <p:pic>
        <p:nvPicPr>
          <p:cNvPr id="6" name="Recorded Sound">
            <a:hlinkClick r:id="" action="ppaction://media"/>
            <a:extLst>
              <a:ext uri="{FF2B5EF4-FFF2-40B4-BE49-F238E27FC236}">
                <a16:creationId xmlns:a16="http://schemas.microsoft.com/office/drawing/2014/main" id="{0490A279-04EC-49CD-98A5-306AFC5F94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609600" cy="609600"/>
          </a:xfrm>
          <a:prstGeom prst="rect">
            <a:avLst/>
          </a:prstGeom>
        </p:spPr>
      </p:pic>
    </p:spTree>
    <p:extLst>
      <p:ext uri="{BB962C8B-B14F-4D97-AF65-F5344CB8AC3E}">
        <p14:creationId xmlns:p14="http://schemas.microsoft.com/office/powerpoint/2010/main" val="414984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28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8" name="Picture 6" descr="Text, letter&#10;&#10;Description automatically generated">
            <a:extLst>
              <a:ext uri="{FF2B5EF4-FFF2-40B4-BE49-F238E27FC236}">
                <a16:creationId xmlns:a16="http://schemas.microsoft.com/office/drawing/2014/main" id="{52FD3A9F-6587-43D2-B28D-90CC2BA357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537" t="-202" r="7472" b="7407"/>
          <a:stretch/>
        </p:blipFill>
        <p:spPr bwMode="auto">
          <a:xfrm>
            <a:off x="1097279" y="1916318"/>
            <a:ext cx="2461795" cy="349064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36FA40-1F3E-4F04-B6AD-D021594A106F}"/>
              </a:ext>
            </a:extLst>
          </p:cNvPr>
          <p:cNvSpPr>
            <a:spLocks noGrp="1"/>
          </p:cNvSpPr>
          <p:nvPr>
            <p:ph type="title"/>
          </p:nvPr>
        </p:nvSpPr>
        <p:spPr>
          <a:xfrm>
            <a:off x="1097280" y="286603"/>
            <a:ext cx="10058400" cy="1450757"/>
          </a:xfrm>
        </p:spPr>
        <p:txBody>
          <a:bodyPr>
            <a:normAutofit/>
          </a:bodyPr>
          <a:lstStyle/>
          <a:p>
            <a:r>
              <a:rPr lang="en-US"/>
              <a:t>Why Restore Now?</a:t>
            </a:r>
          </a:p>
        </p:txBody>
      </p:sp>
      <p:pic>
        <p:nvPicPr>
          <p:cNvPr id="3080" name="Picture 8" descr="Gwen Garcia and the Balili property: A tale of two controversies">
            <a:extLst>
              <a:ext uri="{FF2B5EF4-FFF2-40B4-BE49-F238E27FC236}">
                <a16:creationId xmlns:a16="http://schemas.microsoft.com/office/drawing/2014/main" id="{C7F8FBA7-8CAC-4452-A1BF-5F7F160F69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691" r="132" b="2"/>
          <a:stretch/>
        </p:blipFill>
        <p:spPr bwMode="auto">
          <a:xfrm>
            <a:off x="3719941" y="1916318"/>
            <a:ext cx="2376057" cy="173175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704BB3E-7012-43F5-85B4-EA233978C26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21758" b="-1"/>
          <a:stretch/>
        </p:blipFill>
        <p:spPr bwMode="auto">
          <a:xfrm>
            <a:off x="3719942" y="3732259"/>
            <a:ext cx="2376057" cy="165507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AAC39BD-2A36-4B7D-933D-5982284128A6}"/>
              </a:ext>
            </a:extLst>
          </p:cNvPr>
          <p:cNvSpPr>
            <a:spLocks noGrp="1"/>
          </p:cNvSpPr>
          <p:nvPr>
            <p:ph idx="1"/>
          </p:nvPr>
        </p:nvSpPr>
        <p:spPr>
          <a:xfrm>
            <a:off x="6351639" y="1845734"/>
            <a:ext cx="4804041" cy="4023360"/>
          </a:xfrm>
        </p:spPr>
        <p:txBody>
          <a:bodyPr>
            <a:normAutofit/>
          </a:bodyPr>
          <a:lstStyle/>
          <a:p>
            <a:pPr rtl="0">
              <a:spcBef>
                <a:spcPts val="0"/>
              </a:spcBef>
              <a:spcAft>
                <a:spcPts val="1600"/>
              </a:spcAft>
            </a:pPr>
            <a:r>
              <a:rPr lang="en-US" sz="1700" b="0" i="0" u="none" strike="noStrike" dirty="0">
                <a:effectLst/>
              </a:rPr>
              <a:t>A ban on sand and gravel quarrying has been implemented in the province of Cebu as of July last year through the issuance of Memorandum Circular 4 and 9 S 2019.</a:t>
            </a:r>
            <a:endParaRPr lang="en-US" sz="1700" b="0" dirty="0">
              <a:effectLst/>
            </a:endParaRPr>
          </a:p>
          <a:p>
            <a:pPr rtl="0">
              <a:spcBef>
                <a:spcPts val="0"/>
              </a:spcBef>
              <a:spcAft>
                <a:spcPts val="1600"/>
              </a:spcAft>
            </a:pPr>
            <a:r>
              <a:rPr lang="en-US" sz="1700" b="0" i="0" u="none" strike="noStrike" dirty="0">
                <a:effectLst/>
              </a:rPr>
              <a:t>The reason for the implementation of the ban may not be entirely of ecological reason but rather of political and financial gains.</a:t>
            </a:r>
            <a:endParaRPr lang="en-US" sz="1700" b="0" dirty="0">
              <a:effectLst/>
            </a:endParaRPr>
          </a:p>
          <a:p>
            <a:pPr rtl="0">
              <a:spcBef>
                <a:spcPts val="0"/>
              </a:spcBef>
              <a:spcAft>
                <a:spcPts val="1600"/>
              </a:spcAft>
            </a:pPr>
            <a:r>
              <a:rPr lang="en-US" sz="1700" dirty="0"/>
              <a:t>H</a:t>
            </a:r>
            <a:r>
              <a:rPr lang="en-US" sz="1700" b="0" i="0" u="none" strike="noStrike" dirty="0">
                <a:effectLst/>
              </a:rPr>
              <a:t>owever, </a:t>
            </a:r>
            <a:r>
              <a:rPr lang="en-US" sz="1700" dirty="0"/>
              <a:t>due to the climate crisis that the planet is experiencing,</a:t>
            </a:r>
            <a:r>
              <a:rPr lang="en-US" sz="1700" b="0" i="0" u="none" strike="noStrike" dirty="0">
                <a:effectLst/>
              </a:rPr>
              <a:t> we must act now before it’s too late.</a:t>
            </a:r>
            <a:endParaRPr lang="en-US" sz="1700" b="0" dirty="0">
              <a:effectLst/>
            </a:endParaRPr>
          </a:p>
          <a:p>
            <a:br>
              <a:rPr lang="en-US" sz="1700" dirty="0"/>
            </a:br>
            <a:endParaRPr lang="en-US" sz="1700" dirty="0"/>
          </a:p>
        </p:txBody>
      </p:sp>
      <p:sp>
        <p:nvSpPr>
          <p:cNvPr id="4" name="Footer Placeholder 3">
            <a:extLst>
              <a:ext uri="{FF2B5EF4-FFF2-40B4-BE49-F238E27FC236}">
                <a16:creationId xmlns:a16="http://schemas.microsoft.com/office/drawing/2014/main" id="{58A6071B-73F7-4DD6-AD2F-7D36B62D7B6D}"/>
              </a:ext>
            </a:extLst>
          </p:cNvPr>
          <p:cNvSpPr>
            <a:spLocks noGrp="1"/>
          </p:cNvSpPr>
          <p:nvPr>
            <p:ph type="ftr" sz="quarter" idx="11"/>
          </p:nvPr>
        </p:nvSpPr>
        <p:spPr>
          <a:xfrm>
            <a:off x="3686185" y="6459785"/>
            <a:ext cx="4822804" cy="365125"/>
          </a:xfrm>
        </p:spPr>
        <p:txBody>
          <a:bodyPr>
            <a:normAutofit/>
          </a:bodyPr>
          <a:lstStyle/>
          <a:p>
            <a:pPr>
              <a:spcAft>
                <a:spcPts val="600"/>
              </a:spcAft>
            </a:pPr>
            <a:r>
              <a:rPr lang="en-PH"/>
              <a:t>River Restoration plan</a:t>
            </a:r>
          </a:p>
        </p:txBody>
      </p:sp>
      <p:sp>
        <p:nvSpPr>
          <p:cNvPr id="5" name="Slide Number Placeholder 4">
            <a:extLst>
              <a:ext uri="{FF2B5EF4-FFF2-40B4-BE49-F238E27FC236}">
                <a16:creationId xmlns:a16="http://schemas.microsoft.com/office/drawing/2014/main" id="{FE50D356-4EC5-4D62-B12F-3F7098C7BA0E}"/>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smtClean="0"/>
              <a:pPr>
                <a:spcAft>
                  <a:spcPts val="600"/>
                </a:spcAft>
              </a:pPr>
              <a:t>5</a:t>
            </a:fld>
            <a:endParaRPr lang="en-PH"/>
          </a:p>
        </p:txBody>
      </p:sp>
      <p:sp>
        <p:nvSpPr>
          <p:cNvPr id="10" name="TextBox 9">
            <a:extLst>
              <a:ext uri="{FF2B5EF4-FFF2-40B4-BE49-F238E27FC236}">
                <a16:creationId xmlns:a16="http://schemas.microsoft.com/office/drawing/2014/main" id="{58131BE8-DD80-4259-A3BB-DEF5C793D26D}"/>
              </a:ext>
            </a:extLst>
          </p:cNvPr>
          <p:cNvSpPr txBox="1"/>
          <p:nvPr/>
        </p:nvSpPr>
        <p:spPr>
          <a:xfrm>
            <a:off x="4138861" y="5171887"/>
            <a:ext cx="1957137" cy="215444"/>
          </a:xfrm>
          <a:prstGeom prst="rect">
            <a:avLst/>
          </a:prstGeom>
          <a:noFill/>
        </p:spPr>
        <p:txBody>
          <a:bodyPr wrap="square">
            <a:spAutoFit/>
          </a:bodyPr>
          <a:lstStyle/>
          <a:p>
            <a:pPr algn="r"/>
            <a:r>
              <a:rPr lang="en-US" sz="800" dirty="0">
                <a:solidFill>
                  <a:srgbClr val="4C4C4C"/>
                </a:solidFill>
                <a:effectLst/>
                <a:ea typeface="Calibri" panose="020F0502020204030204" pitchFamily="34" charset="0"/>
              </a:rPr>
              <a:t>The Freeman, 2019</a:t>
            </a:r>
            <a:endParaRPr lang="en-US" sz="800" dirty="0"/>
          </a:p>
        </p:txBody>
      </p:sp>
      <p:sp>
        <p:nvSpPr>
          <p:cNvPr id="12" name="TextBox 11">
            <a:extLst>
              <a:ext uri="{FF2B5EF4-FFF2-40B4-BE49-F238E27FC236}">
                <a16:creationId xmlns:a16="http://schemas.microsoft.com/office/drawing/2014/main" id="{0F156EA6-2ECB-436F-BCF7-84A643BEDCFF}"/>
              </a:ext>
            </a:extLst>
          </p:cNvPr>
          <p:cNvSpPr txBox="1"/>
          <p:nvPr/>
        </p:nvSpPr>
        <p:spPr>
          <a:xfrm>
            <a:off x="3978440" y="3408947"/>
            <a:ext cx="2117558" cy="215444"/>
          </a:xfrm>
          <a:prstGeom prst="rect">
            <a:avLst/>
          </a:prstGeom>
          <a:noFill/>
        </p:spPr>
        <p:txBody>
          <a:bodyPr wrap="square">
            <a:spAutoFit/>
          </a:bodyPr>
          <a:lstStyle/>
          <a:p>
            <a:pPr algn="r"/>
            <a:r>
              <a:rPr lang="en-US" sz="800" dirty="0" err="1">
                <a:solidFill>
                  <a:srgbClr val="4C4C4C"/>
                </a:solidFill>
                <a:effectLst/>
                <a:latin typeface="Helvetica" panose="020B0604020202020204" pitchFamily="34" charset="0"/>
                <a:ea typeface="Calibri" panose="020F0502020204030204" pitchFamily="34" charset="0"/>
              </a:rPr>
              <a:t>Cupin</a:t>
            </a:r>
            <a:r>
              <a:rPr lang="en-US" sz="800" dirty="0">
                <a:solidFill>
                  <a:srgbClr val="4C4C4C"/>
                </a:solidFill>
                <a:effectLst/>
                <a:latin typeface="Helvetica" panose="020B0604020202020204" pitchFamily="34" charset="0"/>
                <a:ea typeface="Calibri" panose="020F0502020204030204" pitchFamily="34" charset="0"/>
              </a:rPr>
              <a:t>, 2018</a:t>
            </a:r>
            <a:endParaRPr lang="en-US" sz="800" dirty="0"/>
          </a:p>
        </p:txBody>
      </p:sp>
      <p:pic>
        <p:nvPicPr>
          <p:cNvPr id="6" name="Recorded Sound">
            <a:hlinkClick r:id="" action="ppaction://media"/>
            <a:extLst>
              <a:ext uri="{FF2B5EF4-FFF2-40B4-BE49-F238E27FC236}">
                <a16:creationId xmlns:a16="http://schemas.microsoft.com/office/drawing/2014/main" id="{660B42AB-E8E4-4989-A7D5-AA33A67FC22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0000" y="360000"/>
            <a:ext cx="609600" cy="609600"/>
          </a:xfrm>
          <a:prstGeom prst="rect">
            <a:avLst/>
          </a:prstGeom>
        </p:spPr>
      </p:pic>
    </p:spTree>
    <p:extLst>
      <p:ext uri="{BB962C8B-B14F-4D97-AF65-F5344CB8AC3E}">
        <p14:creationId xmlns:p14="http://schemas.microsoft.com/office/powerpoint/2010/main" val="4495948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4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C9022-6C90-409C-BA88-369DD2A2B3E3}"/>
              </a:ext>
            </a:extLst>
          </p:cNvPr>
          <p:cNvSpPr>
            <a:spLocks noGrp="1"/>
          </p:cNvSpPr>
          <p:nvPr>
            <p:ph type="title"/>
          </p:nvPr>
        </p:nvSpPr>
        <p:spPr>
          <a:xfrm>
            <a:off x="5124206" y="516835"/>
            <a:ext cx="6339840" cy="1666501"/>
          </a:xfrm>
        </p:spPr>
        <p:txBody>
          <a:bodyPr>
            <a:normAutofit/>
          </a:bodyPr>
          <a:lstStyle/>
          <a:p>
            <a:r>
              <a:rPr lang="en-US" sz="6000" b="1" dirty="0">
                <a:solidFill>
                  <a:srgbClr val="FFFFFF"/>
                </a:solidFill>
              </a:rPr>
              <a:t>Rationale</a:t>
            </a:r>
          </a:p>
        </p:txBody>
      </p:sp>
      <p:sp>
        <p:nvSpPr>
          <p:cNvPr id="3" name="Content Placeholder 2">
            <a:extLst>
              <a:ext uri="{FF2B5EF4-FFF2-40B4-BE49-F238E27FC236}">
                <a16:creationId xmlns:a16="http://schemas.microsoft.com/office/drawing/2014/main" id="{33DEEF26-A842-4C64-BE76-2C3B5690877E}"/>
              </a:ext>
            </a:extLst>
          </p:cNvPr>
          <p:cNvSpPr>
            <a:spLocks noGrp="1"/>
          </p:cNvSpPr>
          <p:nvPr>
            <p:ph idx="1"/>
          </p:nvPr>
        </p:nvSpPr>
        <p:spPr>
          <a:xfrm>
            <a:off x="5124206" y="2236304"/>
            <a:ext cx="6339840" cy="3652667"/>
          </a:xfrm>
        </p:spPr>
        <p:txBody>
          <a:bodyPr>
            <a:normAutofit/>
          </a:bodyPr>
          <a:lstStyle/>
          <a:p>
            <a:r>
              <a:rPr lang="en-US" sz="1800" dirty="0">
                <a:solidFill>
                  <a:srgbClr val="FFFFFF"/>
                </a:solidFill>
              </a:rPr>
              <a:t>Toledo City is the only city in Cebu Province that is situated on the Western seaboard facing Negros Oriental, while the remaining cities are in the East (</a:t>
            </a:r>
            <a:r>
              <a:rPr lang="en-US" sz="1800" dirty="0" err="1">
                <a:solidFill>
                  <a:srgbClr val="FFFFFF"/>
                </a:solidFill>
              </a:rPr>
              <a:t>Danao</a:t>
            </a:r>
            <a:r>
              <a:rPr lang="en-US" sz="1800" dirty="0">
                <a:solidFill>
                  <a:srgbClr val="FFFFFF"/>
                </a:solidFill>
              </a:rPr>
              <a:t>, Mandaue, </a:t>
            </a:r>
            <a:r>
              <a:rPr lang="en-US" sz="1800" dirty="0" err="1">
                <a:solidFill>
                  <a:srgbClr val="FFFFFF"/>
                </a:solidFill>
              </a:rPr>
              <a:t>Lapu</a:t>
            </a:r>
            <a:r>
              <a:rPr lang="en-US" sz="1800" dirty="0">
                <a:solidFill>
                  <a:srgbClr val="FFFFFF"/>
                </a:solidFill>
              </a:rPr>
              <a:t> </a:t>
            </a:r>
            <a:r>
              <a:rPr lang="en-US" sz="1800" dirty="0" err="1">
                <a:solidFill>
                  <a:srgbClr val="FFFFFF"/>
                </a:solidFill>
              </a:rPr>
              <a:t>Lapu</a:t>
            </a:r>
            <a:r>
              <a:rPr lang="en-US" sz="1800" dirty="0">
                <a:solidFill>
                  <a:srgbClr val="FFFFFF"/>
                </a:solidFill>
              </a:rPr>
              <a:t>, Cebu, Talisay, Naga and </a:t>
            </a:r>
            <a:r>
              <a:rPr lang="en-US" sz="1800" dirty="0" err="1">
                <a:solidFill>
                  <a:srgbClr val="FFFFFF"/>
                </a:solidFill>
              </a:rPr>
              <a:t>Carcar</a:t>
            </a:r>
            <a:r>
              <a:rPr lang="en-US" sz="1800" dirty="0">
                <a:solidFill>
                  <a:srgbClr val="FFFFFF"/>
                </a:solidFill>
              </a:rPr>
              <a:t>, and on the North and Easter side (Bogo).</a:t>
            </a:r>
          </a:p>
          <a:p>
            <a:r>
              <a:rPr lang="en-US" sz="1800" dirty="0">
                <a:solidFill>
                  <a:srgbClr val="FFFFFF"/>
                </a:solidFill>
              </a:rPr>
              <a:t>Toledo City </a:t>
            </a:r>
            <a:r>
              <a:rPr lang="en-US" sz="1800" dirty="0" err="1">
                <a:solidFill>
                  <a:srgbClr val="FFFFFF"/>
                </a:solidFill>
              </a:rPr>
              <a:t>produces:Copper</a:t>
            </a:r>
            <a:r>
              <a:rPr lang="en-US" sz="1800" dirty="0">
                <a:solidFill>
                  <a:srgbClr val="FFFFFF"/>
                </a:solidFill>
              </a:rPr>
              <a:t>, gold, silver, red burning clay, marble, cement raw materials, bentonite, limestone, marbleized limestone, sand, gravel, coconuts and buri, </a:t>
            </a:r>
            <a:r>
              <a:rPr lang="en-US" sz="1800" dirty="0" err="1">
                <a:solidFill>
                  <a:srgbClr val="FFFFFF"/>
                </a:solidFill>
              </a:rPr>
              <a:t>pandan</a:t>
            </a:r>
            <a:r>
              <a:rPr lang="en-US" sz="1800" dirty="0">
                <a:solidFill>
                  <a:srgbClr val="FFFFFF"/>
                </a:solidFill>
              </a:rPr>
              <a:t> leaves, </a:t>
            </a:r>
            <a:r>
              <a:rPr lang="en-US" sz="1800" dirty="0" err="1">
                <a:solidFill>
                  <a:srgbClr val="FFFFFF"/>
                </a:solidFill>
              </a:rPr>
              <a:t>nito</a:t>
            </a:r>
            <a:r>
              <a:rPr lang="en-US" sz="1800" dirty="0">
                <a:solidFill>
                  <a:srgbClr val="FFFFFF"/>
                </a:solidFill>
              </a:rPr>
              <a:t> stalks, rice stalks, buri palms, seedlings, etc.</a:t>
            </a:r>
          </a:p>
          <a:p>
            <a:endParaRPr lang="en-US" sz="1800" dirty="0">
              <a:solidFill>
                <a:srgbClr val="FFFFFF"/>
              </a:solidFill>
            </a:endParaRPr>
          </a:p>
        </p:txBody>
      </p:sp>
      <p:sp>
        <p:nvSpPr>
          <p:cNvPr id="5" name="Slide Number Placeholder 4">
            <a:extLst>
              <a:ext uri="{FF2B5EF4-FFF2-40B4-BE49-F238E27FC236}">
                <a16:creationId xmlns:a16="http://schemas.microsoft.com/office/drawing/2014/main" id="{AD3449E8-67C2-460E-B625-4B8767673751}"/>
              </a:ext>
            </a:extLst>
          </p:cNvPr>
          <p:cNvSpPr>
            <a:spLocks noGrp="1"/>
          </p:cNvSpPr>
          <p:nvPr>
            <p:ph type="sldNum" sz="quarter" idx="12"/>
          </p:nvPr>
        </p:nvSpPr>
        <p:spPr>
          <a:xfrm>
            <a:off x="528668" y="6459785"/>
            <a:ext cx="1312025" cy="365125"/>
          </a:xfrm>
        </p:spPr>
        <p:txBody>
          <a:bodyPr>
            <a:normAutofit/>
          </a:bodyPr>
          <a:lstStyle/>
          <a:p>
            <a:pPr algn="l">
              <a:spcAft>
                <a:spcPts val="600"/>
              </a:spcAft>
            </a:pPr>
            <a:fld id="{9F909BAD-3646-402D-AC30-3DBF86AA0FCB}" type="slidenum">
              <a:rPr lang="en-PH" smtClean="0"/>
              <a:pPr algn="l">
                <a:spcAft>
                  <a:spcPts val="600"/>
                </a:spcAft>
              </a:pPr>
              <a:t>6</a:t>
            </a:fld>
            <a:endParaRPr lang="en-PH"/>
          </a:p>
        </p:txBody>
      </p:sp>
      <p:sp>
        <p:nvSpPr>
          <p:cNvPr id="4" name="Footer Placeholder 3">
            <a:extLst>
              <a:ext uri="{FF2B5EF4-FFF2-40B4-BE49-F238E27FC236}">
                <a16:creationId xmlns:a16="http://schemas.microsoft.com/office/drawing/2014/main" id="{7887BF8E-3305-42AF-99AA-02B993EBB96B}"/>
              </a:ext>
            </a:extLst>
          </p:cNvPr>
          <p:cNvSpPr>
            <a:spLocks noGrp="1"/>
          </p:cNvSpPr>
          <p:nvPr>
            <p:ph type="ftr" sz="quarter" idx="11"/>
          </p:nvPr>
        </p:nvSpPr>
        <p:spPr>
          <a:xfrm>
            <a:off x="8037443" y="6459785"/>
            <a:ext cx="3554790" cy="365125"/>
          </a:xfrm>
        </p:spPr>
        <p:txBody>
          <a:bodyPr>
            <a:normAutofit/>
          </a:bodyPr>
          <a:lstStyle/>
          <a:p>
            <a:pPr algn="r">
              <a:spcAft>
                <a:spcPts val="600"/>
              </a:spcAft>
            </a:pPr>
            <a:r>
              <a:rPr lang="en-PH"/>
              <a:t>River Restoration plan</a:t>
            </a:r>
          </a:p>
        </p:txBody>
      </p:sp>
      <p:pic>
        <p:nvPicPr>
          <p:cNvPr id="9" name="Picture 8" descr="Map&#10;&#10;Description automatically generated">
            <a:extLst>
              <a:ext uri="{FF2B5EF4-FFF2-40B4-BE49-F238E27FC236}">
                <a16:creationId xmlns:a16="http://schemas.microsoft.com/office/drawing/2014/main" id="{BE08C7F4-7302-4FE6-B9D4-A243499AAD7C}"/>
              </a:ext>
            </a:extLst>
          </p:cNvPr>
          <p:cNvPicPr>
            <a:picLocks noChangeAspect="1"/>
          </p:cNvPicPr>
          <p:nvPr/>
        </p:nvPicPr>
        <p:blipFill rotWithShape="1">
          <a:blip r:embed="rId4">
            <a:extLst>
              <a:ext uri="{28A0092B-C50C-407E-A947-70E740481C1C}">
                <a14:useLocalDpi xmlns:a14="http://schemas.microsoft.com/office/drawing/2010/main" val="0"/>
              </a:ext>
            </a:extLst>
          </a:blip>
          <a:srcRect l="1879" t="3283" r="2173" b="2349"/>
          <a:stretch/>
        </p:blipFill>
        <p:spPr>
          <a:xfrm>
            <a:off x="-57150" y="-11995"/>
            <a:ext cx="9906000" cy="6889088"/>
          </a:xfrm>
          <a:prstGeom prst="rect">
            <a:avLst/>
          </a:prstGeom>
        </p:spPr>
      </p:pic>
      <p:sp>
        <p:nvSpPr>
          <p:cNvPr id="7" name="Rectangle 6">
            <a:extLst>
              <a:ext uri="{FF2B5EF4-FFF2-40B4-BE49-F238E27FC236}">
                <a16:creationId xmlns:a16="http://schemas.microsoft.com/office/drawing/2014/main" id="{EDDF7772-80E0-4F00-A243-621B94F0D02F}"/>
              </a:ext>
            </a:extLst>
          </p:cNvPr>
          <p:cNvSpPr/>
          <p:nvPr/>
        </p:nvSpPr>
        <p:spPr>
          <a:xfrm>
            <a:off x="9705975" y="-11995"/>
            <a:ext cx="2486025" cy="6869995"/>
          </a:xfrm>
          <a:prstGeom prst="rect">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6087E32-6F60-4B75-A999-1B3D187986AE}"/>
              </a:ext>
            </a:extLst>
          </p:cNvPr>
          <p:cNvSpPr/>
          <p:nvPr/>
        </p:nvSpPr>
        <p:spPr>
          <a:xfrm>
            <a:off x="9758363" y="-11995"/>
            <a:ext cx="2433637" cy="6869995"/>
          </a:xfrm>
          <a:prstGeom prst="rect">
            <a:avLst/>
          </a:prstGeom>
          <a:solidFill>
            <a:schemeClr val="accent2"/>
          </a:solidFill>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46CDB7CF-F5A6-4FDB-B91F-A912706CF1A9}"/>
              </a:ext>
            </a:extLst>
          </p:cNvPr>
          <p:cNvSpPr txBox="1">
            <a:spLocks/>
          </p:cNvSpPr>
          <p:nvPr/>
        </p:nvSpPr>
        <p:spPr>
          <a:xfrm>
            <a:off x="9962658" y="39684"/>
            <a:ext cx="6339840" cy="1666501"/>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6000" dirty="0">
                <a:solidFill>
                  <a:srgbClr val="FFFFFF"/>
                </a:solidFill>
              </a:rPr>
              <a:t>Site</a:t>
            </a:r>
          </a:p>
        </p:txBody>
      </p:sp>
      <p:sp>
        <p:nvSpPr>
          <p:cNvPr id="15" name="Content Placeholder 2">
            <a:extLst>
              <a:ext uri="{FF2B5EF4-FFF2-40B4-BE49-F238E27FC236}">
                <a16:creationId xmlns:a16="http://schemas.microsoft.com/office/drawing/2014/main" id="{04BF0F1C-350D-4574-B714-35D08D68C4D2}"/>
              </a:ext>
            </a:extLst>
          </p:cNvPr>
          <p:cNvSpPr txBox="1">
            <a:spLocks/>
          </p:cNvSpPr>
          <p:nvPr/>
        </p:nvSpPr>
        <p:spPr>
          <a:xfrm>
            <a:off x="9962657" y="1667129"/>
            <a:ext cx="2068921" cy="492617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800" dirty="0">
                <a:solidFill>
                  <a:srgbClr val="FFFFFF"/>
                </a:solidFill>
              </a:rPr>
              <a:t>The river cuts across at least 7 Barangays of the city. Within these barangays, there were around 7 Sand and Quarry extraction site within the river systems.</a:t>
            </a:r>
          </a:p>
          <a:p>
            <a:r>
              <a:rPr lang="en-US" sz="1800" dirty="0">
                <a:solidFill>
                  <a:srgbClr val="FFFFFF"/>
                </a:solidFill>
              </a:rPr>
              <a:t>At least 2 gabion dams were also constructed to prevent siltation to reach the marine waters.</a:t>
            </a:r>
          </a:p>
        </p:txBody>
      </p:sp>
      <p:pic>
        <p:nvPicPr>
          <p:cNvPr id="6" name="Recorded Sound">
            <a:hlinkClick r:id="" action="ppaction://media"/>
            <a:extLst>
              <a:ext uri="{FF2B5EF4-FFF2-40B4-BE49-F238E27FC236}">
                <a16:creationId xmlns:a16="http://schemas.microsoft.com/office/drawing/2014/main" id="{C18C5346-9954-4306-A1DD-C0F9C92F3D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000" y="360000"/>
            <a:ext cx="609600" cy="609600"/>
          </a:xfrm>
          <a:prstGeom prst="rect">
            <a:avLst/>
          </a:prstGeom>
        </p:spPr>
      </p:pic>
    </p:spTree>
    <p:extLst>
      <p:ext uri="{BB962C8B-B14F-4D97-AF65-F5344CB8AC3E}">
        <p14:creationId xmlns:p14="http://schemas.microsoft.com/office/powerpoint/2010/main" val="303493448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61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79A67B-B7CE-463A-AE64-AE47E5AF1DAE}"/>
              </a:ext>
            </a:extLst>
          </p:cNvPr>
          <p:cNvSpPr>
            <a:spLocks noGrp="1"/>
          </p:cNvSpPr>
          <p:nvPr>
            <p:ph type="title"/>
          </p:nvPr>
        </p:nvSpPr>
        <p:spPr>
          <a:xfrm>
            <a:off x="7859485" y="634946"/>
            <a:ext cx="3690257" cy="1450757"/>
          </a:xfrm>
        </p:spPr>
        <p:txBody>
          <a:bodyPr>
            <a:normAutofit/>
          </a:bodyPr>
          <a:lstStyle/>
          <a:p>
            <a:r>
              <a:rPr lang="en-US" dirty="0"/>
              <a:t>Land Use</a:t>
            </a:r>
          </a:p>
        </p:txBody>
      </p:sp>
      <p:pic>
        <p:nvPicPr>
          <p:cNvPr id="4098" name="Picture 2">
            <a:extLst>
              <a:ext uri="{FF2B5EF4-FFF2-40B4-BE49-F238E27FC236}">
                <a16:creationId xmlns:a16="http://schemas.microsoft.com/office/drawing/2014/main" id="{A3BE2C29-6534-4505-8627-B079675383B2}"/>
              </a:ext>
            </a:extLst>
          </p:cNvPr>
          <p:cNvPicPr>
            <a:picLocks noChangeAspect="1" noChangeArrowheads="1"/>
          </p:cNvPicPr>
          <p:nvPr/>
        </p:nvPicPr>
        <p:blipFill rotWithShape="1">
          <a:blip r:embed="rId5">
            <a:duotone>
              <a:schemeClr val="accent1">
                <a:shade val="45000"/>
                <a:satMod val="135000"/>
              </a:schemeClr>
              <a:prstClr val="white"/>
            </a:duotone>
            <a:extLst>
              <a:ext uri="{28A0092B-C50C-407E-A947-70E740481C1C}">
                <a14:useLocalDpi xmlns:a14="http://schemas.microsoft.com/office/drawing/2010/main" val="0"/>
              </a:ext>
            </a:extLst>
          </a:blip>
          <a:srcRect l="2517" t="17070" r="2852" b="5271"/>
          <a:stretch/>
        </p:blipFill>
        <p:spPr bwMode="auto">
          <a:xfrm>
            <a:off x="133817" y="1368488"/>
            <a:ext cx="7580137" cy="3670180"/>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D070387-4C13-4F6C-9FAC-51354F11FB5D}"/>
              </a:ext>
            </a:extLst>
          </p:cNvPr>
          <p:cNvSpPr>
            <a:spLocks noGrp="1"/>
          </p:cNvSpPr>
          <p:nvPr>
            <p:ph idx="1"/>
          </p:nvPr>
        </p:nvSpPr>
        <p:spPr>
          <a:xfrm>
            <a:off x="7859485" y="2198914"/>
            <a:ext cx="3690257" cy="3670180"/>
          </a:xfrm>
        </p:spPr>
        <p:txBody>
          <a:bodyPr>
            <a:normAutofit/>
          </a:bodyPr>
          <a:lstStyle/>
          <a:p>
            <a:pPr rtl="0">
              <a:spcBef>
                <a:spcPts val="1200"/>
              </a:spcBef>
              <a:spcAft>
                <a:spcPts val="1200"/>
              </a:spcAft>
            </a:pPr>
            <a:r>
              <a:rPr lang="en-US" sz="1600" b="0" i="0" u="none" strike="noStrike" dirty="0">
                <a:effectLst/>
              </a:rPr>
              <a:t>Population is highest in the coastal barangays where most of the barangays are located. About one fourth of the total population is located in the six mining host barangays. The five upland barangays have the least population.</a:t>
            </a:r>
            <a:endParaRPr lang="en-US" sz="1600" b="0" dirty="0">
              <a:effectLst/>
            </a:endParaRPr>
          </a:p>
          <a:p>
            <a:pPr rtl="0">
              <a:spcBef>
                <a:spcPts val="1200"/>
              </a:spcBef>
              <a:spcAft>
                <a:spcPts val="1200"/>
              </a:spcAft>
            </a:pPr>
            <a:r>
              <a:rPr lang="en-US" sz="1600" b="0" i="0" u="none" strike="noStrike" dirty="0">
                <a:effectLst/>
              </a:rPr>
              <a:t>Approximately 80 % of the total land area of Toledo City is classified as alienable and disposable (A&amp;D) lands and the remaining 20%, timberland.</a:t>
            </a:r>
            <a:endParaRPr lang="en-US" sz="1600" b="0" dirty="0">
              <a:effectLst/>
            </a:endParaRPr>
          </a:p>
          <a:p>
            <a:br>
              <a:rPr lang="en-US" sz="1600" b="0" dirty="0">
                <a:effectLst/>
              </a:rPr>
            </a:br>
            <a:endParaRPr lang="en-US" sz="1600" dirty="0"/>
          </a:p>
        </p:txBody>
      </p:sp>
      <p:sp>
        <p:nvSpPr>
          <p:cNvPr id="75" name="Rectangle 74">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 name="Rectangle 76">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Footer Placeholder 3">
            <a:extLst>
              <a:ext uri="{FF2B5EF4-FFF2-40B4-BE49-F238E27FC236}">
                <a16:creationId xmlns:a16="http://schemas.microsoft.com/office/drawing/2014/main" id="{E49D8919-2D8C-4E2E-B0B3-D519A406A39D}"/>
              </a:ext>
            </a:extLst>
          </p:cNvPr>
          <p:cNvSpPr>
            <a:spLocks noGrp="1"/>
          </p:cNvSpPr>
          <p:nvPr>
            <p:ph type="ftr" sz="quarter" idx="11"/>
          </p:nvPr>
        </p:nvSpPr>
        <p:spPr>
          <a:xfrm>
            <a:off x="3686185" y="6459785"/>
            <a:ext cx="4822804" cy="365125"/>
          </a:xfrm>
        </p:spPr>
        <p:txBody>
          <a:bodyPr>
            <a:normAutofit/>
          </a:bodyPr>
          <a:lstStyle/>
          <a:p>
            <a:pPr>
              <a:spcAft>
                <a:spcPts val="600"/>
              </a:spcAft>
            </a:pPr>
            <a:r>
              <a:rPr lang="en-PH"/>
              <a:t>River Restoration plan</a:t>
            </a:r>
          </a:p>
        </p:txBody>
      </p:sp>
      <p:sp>
        <p:nvSpPr>
          <p:cNvPr id="5" name="Slide Number Placeholder 4">
            <a:extLst>
              <a:ext uri="{FF2B5EF4-FFF2-40B4-BE49-F238E27FC236}">
                <a16:creationId xmlns:a16="http://schemas.microsoft.com/office/drawing/2014/main" id="{3BEE4743-60AC-4880-AFE5-AD5761BDDF8F}"/>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smtClean="0"/>
              <a:pPr>
                <a:spcAft>
                  <a:spcPts val="600"/>
                </a:spcAft>
              </a:pPr>
              <a:t>7</a:t>
            </a:fld>
            <a:endParaRPr lang="en-PH"/>
          </a:p>
        </p:txBody>
      </p:sp>
      <p:sp>
        <p:nvSpPr>
          <p:cNvPr id="12" name="TextBox 11">
            <a:extLst>
              <a:ext uri="{FF2B5EF4-FFF2-40B4-BE49-F238E27FC236}">
                <a16:creationId xmlns:a16="http://schemas.microsoft.com/office/drawing/2014/main" id="{1C172498-E9E1-458A-8D80-823744EBD162}"/>
              </a:ext>
            </a:extLst>
          </p:cNvPr>
          <p:cNvSpPr txBox="1"/>
          <p:nvPr/>
        </p:nvSpPr>
        <p:spPr>
          <a:xfrm>
            <a:off x="5362303" y="5075325"/>
            <a:ext cx="6096000" cy="215444"/>
          </a:xfrm>
          <a:prstGeom prst="rect">
            <a:avLst/>
          </a:prstGeom>
          <a:noFill/>
        </p:spPr>
        <p:txBody>
          <a:bodyPr wrap="square">
            <a:spAutoFit/>
          </a:bodyPr>
          <a:lstStyle/>
          <a:p>
            <a:pPr algn="r"/>
            <a:r>
              <a:rPr lang="en-US" sz="800" dirty="0">
                <a:solidFill>
                  <a:srgbClr val="4C4C4C"/>
                </a:solidFill>
                <a:effectLst/>
                <a:ea typeface="Calibri" panose="020F0502020204030204" pitchFamily="34" charset="0"/>
              </a:rPr>
              <a:t>Environmental Science for Social Change, 2008</a:t>
            </a:r>
            <a:endParaRPr lang="en-US" sz="800" dirty="0"/>
          </a:p>
        </p:txBody>
      </p:sp>
      <p:pic>
        <p:nvPicPr>
          <p:cNvPr id="6" name="Recorded Sound">
            <a:hlinkClick r:id="" action="ppaction://media"/>
            <a:extLst>
              <a:ext uri="{FF2B5EF4-FFF2-40B4-BE49-F238E27FC236}">
                <a16:creationId xmlns:a16="http://schemas.microsoft.com/office/drawing/2014/main" id="{9DB329FA-6B99-45F0-807E-685EC8A473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609600" cy="609600"/>
          </a:xfrm>
          <a:prstGeom prst="rect">
            <a:avLst/>
          </a:prstGeom>
        </p:spPr>
      </p:pic>
    </p:spTree>
    <p:extLst>
      <p:ext uri="{BB962C8B-B14F-4D97-AF65-F5344CB8AC3E}">
        <p14:creationId xmlns:p14="http://schemas.microsoft.com/office/powerpoint/2010/main" val="17199273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1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D80B-6EE3-41CF-8EF6-D894545F9984}"/>
              </a:ext>
            </a:extLst>
          </p:cNvPr>
          <p:cNvSpPr>
            <a:spLocks noGrp="1"/>
          </p:cNvSpPr>
          <p:nvPr>
            <p:ph type="title"/>
          </p:nvPr>
        </p:nvSpPr>
        <p:spPr/>
        <p:txBody>
          <a:bodyPr/>
          <a:lstStyle/>
          <a:p>
            <a:r>
              <a:rPr lang="en-US" dirty="0"/>
              <a:t>Toledo City</a:t>
            </a:r>
          </a:p>
        </p:txBody>
      </p:sp>
      <p:sp>
        <p:nvSpPr>
          <p:cNvPr id="3" name="Content Placeholder 2">
            <a:extLst>
              <a:ext uri="{FF2B5EF4-FFF2-40B4-BE49-F238E27FC236}">
                <a16:creationId xmlns:a16="http://schemas.microsoft.com/office/drawing/2014/main" id="{C77879B0-AE3F-4C6B-9A60-402212161C8D}"/>
              </a:ext>
            </a:extLst>
          </p:cNvPr>
          <p:cNvSpPr>
            <a:spLocks noGrp="1"/>
          </p:cNvSpPr>
          <p:nvPr>
            <p:ph idx="1"/>
          </p:nvPr>
        </p:nvSpPr>
        <p:spPr/>
        <p:txBody>
          <a:bodyPr/>
          <a:lstStyle/>
          <a:p>
            <a:pPr rtl="0">
              <a:spcBef>
                <a:spcPts val="0"/>
              </a:spcBef>
              <a:spcAft>
                <a:spcPts val="1600"/>
              </a:spcAft>
            </a:pPr>
            <a:r>
              <a:rPr lang="en-US" sz="1800" b="0" i="0" u="none" strike="noStrike" dirty="0">
                <a:solidFill>
                  <a:srgbClr val="595959"/>
                </a:solidFill>
                <a:effectLst/>
              </a:rPr>
              <a:t>Toledo City has a total land area of 17,400 hectares subdivided into 38 barangays, classified into five groups based on their geographical location in relation to Atlas mining impact.</a:t>
            </a:r>
            <a:endParaRPr lang="en-US" b="0" dirty="0">
              <a:effectLst/>
            </a:endParaRPr>
          </a:p>
          <a:p>
            <a:br>
              <a:rPr lang="en-US" dirty="0"/>
            </a:br>
            <a:endParaRPr lang="en-US" dirty="0"/>
          </a:p>
        </p:txBody>
      </p:sp>
      <p:sp>
        <p:nvSpPr>
          <p:cNvPr id="4" name="Footer Placeholder 3">
            <a:extLst>
              <a:ext uri="{FF2B5EF4-FFF2-40B4-BE49-F238E27FC236}">
                <a16:creationId xmlns:a16="http://schemas.microsoft.com/office/drawing/2014/main" id="{0D2BE377-0AF5-49A8-B63D-953E19FCAE71}"/>
              </a:ext>
            </a:extLst>
          </p:cNvPr>
          <p:cNvSpPr>
            <a:spLocks noGrp="1"/>
          </p:cNvSpPr>
          <p:nvPr>
            <p:ph type="ftr" sz="quarter" idx="11"/>
          </p:nvPr>
        </p:nvSpPr>
        <p:spPr/>
        <p:txBody>
          <a:bodyPr/>
          <a:lstStyle/>
          <a:p>
            <a:r>
              <a:rPr lang="en-PH"/>
              <a:t>River Restoration plan</a:t>
            </a:r>
            <a:endParaRPr lang="en-PH" dirty="0"/>
          </a:p>
        </p:txBody>
      </p:sp>
      <p:sp>
        <p:nvSpPr>
          <p:cNvPr id="5" name="Slide Number Placeholder 4">
            <a:extLst>
              <a:ext uri="{FF2B5EF4-FFF2-40B4-BE49-F238E27FC236}">
                <a16:creationId xmlns:a16="http://schemas.microsoft.com/office/drawing/2014/main" id="{41595ED9-7492-482C-90EE-422BEBAF8126}"/>
              </a:ext>
            </a:extLst>
          </p:cNvPr>
          <p:cNvSpPr>
            <a:spLocks noGrp="1"/>
          </p:cNvSpPr>
          <p:nvPr>
            <p:ph type="sldNum" sz="quarter" idx="12"/>
          </p:nvPr>
        </p:nvSpPr>
        <p:spPr/>
        <p:txBody>
          <a:bodyPr/>
          <a:lstStyle/>
          <a:p>
            <a:fld id="{9F909BAD-3646-402D-AC30-3DBF86AA0FCB}" type="slidenum">
              <a:rPr lang="en-PH" smtClean="0"/>
              <a:t>8</a:t>
            </a:fld>
            <a:endParaRPr lang="en-PH"/>
          </a:p>
        </p:txBody>
      </p:sp>
      <p:graphicFrame>
        <p:nvGraphicFramePr>
          <p:cNvPr id="6" name="Table 5">
            <a:extLst>
              <a:ext uri="{FF2B5EF4-FFF2-40B4-BE49-F238E27FC236}">
                <a16:creationId xmlns:a16="http://schemas.microsoft.com/office/drawing/2014/main" id="{C8EB67C5-F08F-44E4-95B5-3768A992DFFD}"/>
              </a:ext>
            </a:extLst>
          </p:cNvPr>
          <p:cNvGraphicFramePr>
            <a:graphicFrameLocks noGrp="1"/>
          </p:cNvGraphicFramePr>
          <p:nvPr>
            <p:extLst>
              <p:ext uri="{D42A27DB-BD31-4B8C-83A1-F6EECF244321}">
                <p14:modId xmlns:p14="http://schemas.microsoft.com/office/powerpoint/2010/main" val="1590764798"/>
              </p:ext>
            </p:extLst>
          </p:nvPr>
        </p:nvGraphicFramePr>
        <p:xfrm>
          <a:off x="8164513" y="2695575"/>
          <a:ext cx="2705100" cy="3238500"/>
        </p:xfrm>
        <a:graphic>
          <a:graphicData uri="http://schemas.openxmlformats.org/drawingml/2006/table">
            <a:tbl>
              <a:tblPr firstRow="1" lastRow="1">
                <a:tableStyleId>{3C2FFA5D-87B4-456A-9821-1D502468CF0F}</a:tableStyleId>
              </a:tblPr>
              <a:tblGrid>
                <a:gridCol w="1190625">
                  <a:extLst>
                    <a:ext uri="{9D8B030D-6E8A-4147-A177-3AD203B41FA5}">
                      <a16:colId xmlns:a16="http://schemas.microsoft.com/office/drawing/2014/main" val="2126243037"/>
                    </a:ext>
                  </a:extLst>
                </a:gridCol>
                <a:gridCol w="1514475">
                  <a:extLst>
                    <a:ext uri="{9D8B030D-6E8A-4147-A177-3AD203B41FA5}">
                      <a16:colId xmlns:a16="http://schemas.microsoft.com/office/drawing/2014/main" val="1354617255"/>
                    </a:ext>
                  </a:extLst>
                </a:gridCol>
              </a:tblGrid>
              <a:tr h="285750">
                <a:tc>
                  <a:txBody>
                    <a:bodyPr/>
                    <a:lstStyle/>
                    <a:p>
                      <a:pPr rtl="0" fontAlgn="t">
                        <a:spcBef>
                          <a:spcPts val="0"/>
                        </a:spcBef>
                        <a:spcAft>
                          <a:spcPts val="0"/>
                        </a:spcAft>
                      </a:pPr>
                      <a:r>
                        <a:rPr lang="en-US" sz="1100" b="1" u="none" strike="noStrike">
                          <a:solidFill>
                            <a:srgbClr val="000000"/>
                          </a:solidFill>
                          <a:effectLst/>
                        </a:rPr>
                        <a:t>Barangay</a:t>
                      </a:r>
                      <a:endParaRPr lang="en-US" b="1">
                        <a:effectLst/>
                      </a:endParaRPr>
                    </a:p>
                  </a:txBody>
                  <a:tcPr marL="95250" marR="95250" marT="95250" marB="95250"/>
                </a:tc>
                <a:tc>
                  <a:txBody>
                    <a:bodyPr/>
                    <a:lstStyle/>
                    <a:p>
                      <a:pPr rtl="0" fontAlgn="t">
                        <a:spcBef>
                          <a:spcPts val="0"/>
                        </a:spcBef>
                        <a:spcAft>
                          <a:spcPts val="0"/>
                        </a:spcAft>
                      </a:pPr>
                      <a:r>
                        <a:rPr lang="en-US" sz="1100" b="1" u="none" strike="noStrike" dirty="0">
                          <a:solidFill>
                            <a:srgbClr val="000000"/>
                          </a:solidFill>
                          <a:effectLst/>
                        </a:rPr>
                        <a:t>Population</a:t>
                      </a:r>
                      <a:endParaRPr lang="en-US" b="1" dirty="0">
                        <a:effectLst/>
                      </a:endParaRPr>
                    </a:p>
                  </a:txBody>
                  <a:tcPr marL="95250" marR="95250" marT="95250" marB="95250"/>
                </a:tc>
                <a:extLst>
                  <a:ext uri="{0D108BD9-81ED-4DB2-BD59-A6C34878D82A}">
                    <a16:rowId xmlns:a16="http://schemas.microsoft.com/office/drawing/2014/main" val="4005691758"/>
                  </a:ext>
                </a:extLst>
              </a:tr>
              <a:tr h="285750">
                <a:tc>
                  <a:txBody>
                    <a:bodyPr/>
                    <a:lstStyle/>
                    <a:p>
                      <a:pPr rtl="0" fontAlgn="t">
                        <a:spcBef>
                          <a:spcPts val="0"/>
                        </a:spcBef>
                        <a:spcAft>
                          <a:spcPts val="0"/>
                        </a:spcAft>
                      </a:pPr>
                      <a:r>
                        <a:rPr lang="en-US" sz="1100" b="0" u="none" strike="noStrike" dirty="0" err="1">
                          <a:solidFill>
                            <a:srgbClr val="000000"/>
                          </a:solidFill>
                          <a:effectLst/>
                        </a:rPr>
                        <a:t>Dumlog</a:t>
                      </a:r>
                      <a:endParaRPr lang="en-US" dirty="0">
                        <a:effectLst/>
                      </a:endParaRPr>
                    </a:p>
                  </a:txBody>
                  <a:tcPr marL="95250" marR="95250" marT="95250" marB="95250"/>
                </a:tc>
                <a:tc>
                  <a:txBody>
                    <a:bodyPr/>
                    <a:lstStyle/>
                    <a:p>
                      <a:pPr algn="r" rtl="0" fontAlgn="t">
                        <a:spcBef>
                          <a:spcPts val="0"/>
                        </a:spcBef>
                        <a:spcAft>
                          <a:spcPts val="0"/>
                        </a:spcAft>
                      </a:pPr>
                      <a:r>
                        <a:rPr lang="en-US" sz="1100" b="0" u="none" strike="noStrike">
                          <a:solidFill>
                            <a:srgbClr val="000000"/>
                          </a:solidFill>
                          <a:effectLst/>
                        </a:rPr>
                        <a:t>5288</a:t>
                      </a:r>
                      <a:endParaRPr lang="en-US">
                        <a:effectLst/>
                      </a:endParaRPr>
                    </a:p>
                  </a:txBody>
                  <a:tcPr marL="95250" marR="95250" marT="95250" marB="95250"/>
                </a:tc>
                <a:extLst>
                  <a:ext uri="{0D108BD9-81ED-4DB2-BD59-A6C34878D82A}">
                    <a16:rowId xmlns:a16="http://schemas.microsoft.com/office/drawing/2014/main" val="409403572"/>
                  </a:ext>
                </a:extLst>
              </a:tr>
              <a:tr h="285750">
                <a:tc>
                  <a:txBody>
                    <a:bodyPr/>
                    <a:lstStyle/>
                    <a:p>
                      <a:pPr rtl="0" fontAlgn="t">
                        <a:spcBef>
                          <a:spcPts val="0"/>
                        </a:spcBef>
                        <a:spcAft>
                          <a:spcPts val="0"/>
                        </a:spcAft>
                      </a:pPr>
                      <a:r>
                        <a:rPr lang="en-US" sz="1100" b="0" u="none" strike="noStrike">
                          <a:solidFill>
                            <a:srgbClr val="000000"/>
                          </a:solidFill>
                          <a:effectLst/>
                        </a:rPr>
                        <a:t>Daanlungsod</a:t>
                      </a:r>
                      <a:endParaRPr lang="en-US">
                        <a:effectLst/>
                      </a:endParaRPr>
                    </a:p>
                  </a:txBody>
                  <a:tcPr marL="95250" marR="95250" marT="95250" marB="95250"/>
                </a:tc>
                <a:tc>
                  <a:txBody>
                    <a:bodyPr/>
                    <a:lstStyle/>
                    <a:p>
                      <a:pPr algn="r" rtl="0" fontAlgn="t">
                        <a:spcBef>
                          <a:spcPts val="0"/>
                        </a:spcBef>
                        <a:spcAft>
                          <a:spcPts val="0"/>
                        </a:spcAft>
                      </a:pPr>
                      <a:r>
                        <a:rPr lang="en-US" sz="1100" b="0" u="none" strike="noStrike">
                          <a:solidFill>
                            <a:srgbClr val="000000"/>
                          </a:solidFill>
                          <a:effectLst/>
                        </a:rPr>
                        <a:t>2933</a:t>
                      </a:r>
                      <a:endParaRPr lang="en-US">
                        <a:effectLst/>
                      </a:endParaRPr>
                    </a:p>
                  </a:txBody>
                  <a:tcPr marL="95250" marR="95250" marT="95250" marB="95250"/>
                </a:tc>
                <a:extLst>
                  <a:ext uri="{0D108BD9-81ED-4DB2-BD59-A6C34878D82A}">
                    <a16:rowId xmlns:a16="http://schemas.microsoft.com/office/drawing/2014/main" val="3251772860"/>
                  </a:ext>
                </a:extLst>
              </a:tr>
              <a:tr h="285750">
                <a:tc>
                  <a:txBody>
                    <a:bodyPr/>
                    <a:lstStyle/>
                    <a:p>
                      <a:pPr rtl="0" fontAlgn="t">
                        <a:spcBef>
                          <a:spcPts val="0"/>
                        </a:spcBef>
                        <a:spcAft>
                          <a:spcPts val="0"/>
                        </a:spcAft>
                      </a:pPr>
                      <a:r>
                        <a:rPr lang="en-US" sz="1100" b="0" u="none" strike="noStrike">
                          <a:solidFill>
                            <a:srgbClr val="000000"/>
                          </a:solidFill>
                          <a:effectLst/>
                        </a:rPr>
                        <a:t>Sangi</a:t>
                      </a:r>
                      <a:endParaRPr lang="en-US">
                        <a:effectLst/>
                      </a:endParaRPr>
                    </a:p>
                  </a:txBody>
                  <a:tcPr marL="95250" marR="95250" marT="95250" marB="95250"/>
                </a:tc>
                <a:tc>
                  <a:txBody>
                    <a:bodyPr/>
                    <a:lstStyle/>
                    <a:p>
                      <a:pPr algn="r" rtl="0" fontAlgn="t">
                        <a:spcBef>
                          <a:spcPts val="0"/>
                        </a:spcBef>
                        <a:spcAft>
                          <a:spcPts val="0"/>
                        </a:spcAft>
                      </a:pPr>
                      <a:r>
                        <a:rPr lang="en-US" sz="1100" b="0" u="none" strike="noStrike" dirty="0">
                          <a:solidFill>
                            <a:srgbClr val="000000"/>
                          </a:solidFill>
                          <a:effectLst/>
                        </a:rPr>
                        <a:t>4201</a:t>
                      </a:r>
                      <a:endParaRPr lang="en-US" dirty="0">
                        <a:effectLst/>
                      </a:endParaRPr>
                    </a:p>
                  </a:txBody>
                  <a:tcPr marL="95250" marR="95250" marT="95250" marB="95250"/>
                </a:tc>
                <a:extLst>
                  <a:ext uri="{0D108BD9-81ED-4DB2-BD59-A6C34878D82A}">
                    <a16:rowId xmlns:a16="http://schemas.microsoft.com/office/drawing/2014/main" val="3391414516"/>
                  </a:ext>
                </a:extLst>
              </a:tr>
              <a:tr h="285750">
                <a:tc>
                  <a:txBody>
                    <a:bodyPr/>
                    <a:lstStyle/>
                    <a:p>
                      <a:pPr rtl="0" fontAlgn="t">
                        <a:spcBef>
                          <a:spcPts val="0"/>
                        </a:spcBef>
                        <a:spcAft>
                          <a:spcPts val="0"/>
                        </a:spcAft>
                      </a:pPr>
                      <a:r>
                        <a:rPr lang="en-US" sz="1100" b="0" u="none" strike="noStrike">
                          <a:solidFill>
                            <a:srgbClr val="000000"/>
                          </a:solidFill>
                          <a:effectLst/>
                        </a:rPr>
                        <a:t>Carmen</a:t>
                      </a:r>
                      <a:endParaRPr lang="en-US">
                        <a:effectLst/>
                      </a:endParaRPr>
                    </a:p>
                  </a:txBody>
                  <a:tcPr marL="95250" marR="95250" marT="95250" marB="95250"/>
                </a:tc>
                <a:tc>
                  <a:txBody>
                    <a:bodyPr/>
                    <a:lstStyle/>
                    <a:p>
                      <a:pPr algn="r" rtl="0" fontAlgn="t">
                        <a:spcBef>
                          <a:spcPts val="0"/>
                        </a:spcBef>
                        <a:spcAft>
                          <a:spcPts val="0"/>
                        </a:spcAft>
                      </a:pPr>
                      <a:r>
                        <a:rPr lang="en-US" sz="1100" b="0" u="none" strike="noStrike">
                          <a:solidFill>
                            <a:srgbClr val="000000"/>
                          </a:solidFill>
                          <a:effectLst/>
                        </a:rPr>
                        <a:t>3858</a:t>
                      </a:r>
                      <a:endParaRPr lang="en-US">
                        <a:effectLst/>
                      </a:endParaRPr>
                    </a:p>
                  </a:txBody>
                  <a:tcPr marL="95250" marR="95250" marT="95250" marB="95250"/>
                </a:tc>
                <a:extLst>
                  <a:ext uri="{0D108BD9-81ED-4DB2-BD59-A6C34878D82A}">
                    <a16:rowId xmlns:a16="http://schemas.microsoft.com/office/drawing/2014/main" val="3536197014"/>
                  </a:ext>
                </a:extLst>
              </a:tr>
              <a:tr h="285750">
                <a:tc>
                  <a:txBody>
                    <a:bodyPr/>
                    <a:lstStyle/>
                    <a:p>
                      <a:pPr rtl="0" fontAlgn="t">
                        <a:spcBef>
                          <a:spcPts val="0"/>
                        </a:spcBef>
                        <a:spcAft>
                          <a:spcPts val="0"/>
                        </a:spcAft>
                      </a:pPr>
                      <a:r>
                        <a:rPr lang="en-US" sz="1100" b="0" u="none" strike="noStrike">
                          <a:solidFill>
                            <a:srgbClr val="000000"/>
                          </a:solidFill>
                          <a:effectLst/>
                        </a:rPr>
                        <a:t>Canlumampao</a:t>
                      </a:r>
                      <a:endParaRPr lang="en-US">
                        <a:effectLst/>
                      </a:endParaRPr>
                    </a:p>
                  </a:txBody>
                  <a:tcPr marL="95250" marR="95250" marT="95250" marB="95250"/>
                </a:tc>
                <a:tc>
                  <a:txBody>
                    <a:bodyPr/>
                    <a:lstStyle/>
                    <a:p>
                      <a:pPr algn="r" rtl="0" fontAlgn="t">
                        <a:spcBef>
                          <a:spcPts val="0"/>
                        </a:spcBef>
                        <a:spcAft>
                          <a:spcPts val="0"/>
                        </a:spcAft>
                      </a:pPr>
                      <a:r>
                        <a:rPr lang="en-US" sz="1100" b="0" u="none" strike="noStrike">
                          <a:solidFill>
                            <a:srgbClr val="000000"/>
                          </a:solidFill>
                          <a:effectLst/>
                        </a:rPr>
                        <a:t>4170</a:t>
                      </a:r>
                      <a:endParaRPr lang="en-US">
                        <a:effectLst/>
                      </a:endParaRPr>
                    </a:p>
                  </a:txBody>
                  <a:tcPr marL="95250" marR="95250" marT="95250" marB="95250"/>
                </a:tc>
                <a:extLst>
                  <a:ext uri="{0D108BD9-81ED-4DB2-BD59-A6C34878D82A}">
                    <a16:rowId xmlns:a16="http://schemas.microsoft.com/office/drawing/2014/main" val="3627650978"/>
                  </a:ext>
                </a:extLst>
              </a:tr>
              <a:tr h="285750">
                <a:tc>
                  <a:txBody>
                    <a:bodyPr/>
                    <a:lstStyle/>
                    <a:p>
                      <a:pPr rtl="0" fontAlgn="t">
                        <a:spcBef>
                          <a:spcPts val="0"/>
                        </a:spcBef>
                        <a:spcAft>
                          <a:spcPts val="0"/>
                        </a:spcAft>
                      </a:pPr>
                      <a:r>
                        <a:rPr lang="en-US" sz="1100" b="0" u="none" strike="noStrike">
                          <a:solidFill>
                            <a:srgbClr val="000000"/>
                          </a:solidFill>
                          <a:effectLst/>
                        </a:rPr>
                        <a:t>Ilihan</a:t>
                      </a:r>
                      <a:endParaRPr lang="en-US">
                        <a:effectLst/>
                      </a:endParaRPr>
                    </a:p>
                  </a:txBody>
                  <a:tcPr marL="95250" marR="95250" marT="95250" marB="95250"/>
                </a:tc>
                <a:tc>
                  <a:txBody>
                    <a:bodyPr/>
                    <a:lstStyle/>
                    <a:p>
                      <a:pPr algn="r" rtl="0" fontAlgn="t">
                        <a:spcBef>
                          <a:spcPts val="0"/>
                        </a:spcBef>
                        <a:spcAft>
                          <a:spcPts val="0"/>
                        </a:spcAft>
                      </a:pPr>
                      <a:r>
                        <a:rPr lang="en-US" sz="1100" b="0" u="none" strike="noStrike">
                          <a:solidFill>
                            <a:srgbClr val="000000"/>
                          </a:solidFill>
                          <a:effectLst/>
                        </a:rPr>
                        <a:t>3206</a:t>
                      </a:r>
                      <a:endParaRPr lang="en-US">
                        <a:effectLst/>
                      </a:endParaRPr>
                    </a:p>
                  </a:txBody>
                  <a:tcPr marL="95250" marR="95250" marT="95250" marB="95250"/>
                </a:tc>
                <a:extLst>
                  <a:ext uri="{0D108BD9-81ED-4DB2-BD59-A6C34878D82A}">
                    <a16:rowId xmlns:a16="http://schemas.microsoft.com/office/drawing/2014/main" val="2923231987"/>
                  </a:ext>
                </a:extLst>
              </a:tr>
              <a:tr h="285750">
                <a:tc>
                  <a:txBody>
                    <a:bodyPr/>
                    <a:lstStyle/>
                    <a:p>
                      <a:pPr rtl="0" fontAlgn="t">
                        <a:spcBef>
                          <a:spcPts val="0"/>
                        </a:spcBef>
                        <a:spcAft>
                          <a:spcPts val="0"/>
                        </a:spcAft>
                      </a:pPr>
                      <a:r>
                        <a:rPr lang="en-US" sz="1100" b="0" u="none" strike="noStrike">
                          <a:solidFill>
                            <a:srgbClr val="000000"/>
                          </a:solidFill>
                          <a:effectLst/>
                        </a:rPr>
                        <a:t>Magdugo</a:t>
                      </a:r>
                      <a:endParaRPr lang="en-US">
                        <a:effectLst/>
                      </a:endParaRPr>
                    </a:p>
                  </a:txBody>
                  <a:tcPr marL="95250" marR="95250" marT="95250" marB="95250"/>
                </a:tc>
                <a:tc>
                  <a:txBody>
                    <a:bodyPr/>
                    <a:lstStyle/>
                    <a:p>
                      <a:pPr algn="r" rtl="0" fontAlgn="t">
                        <a:spcBef>
                          <a:spcPts val="0"/>
                        </a:spcBef>
                        <a:spcAft>
                          <a:spcPts val="0"/>
                        </a:spcAft>
                      </a:pPr>
                      <a:r>
                        <a:rPr lang="en-US" sz="1100" b="0" u="none" strike="noStrike">
                          <a:solidFill>
                            <a:srgbClr val="000000"/>
                          </a:solidFill>
                          <a:effectLst/>
                        </a:rPr>
                        <a:t>6279</a:t>
                      </a:r>
                      <a:endParaRPr lang="en-US">
                        <a:effectLst/>
                      </a:endParaRPr>
                    </a:p>
                  </a:txBody>
                  <a:tcPr marL="95250" marR="95250" marT="95250" marB="95250"/>
                </a:tc>
                <a:extLst>
                  <a:ext uri="{0D108BD9-81ED-4DB2-BD59-A6C34878D82A}">
                    <a16:rowId xmlns:a16="http://schemas.microsoft.com/office/drawing/2014/main" val="1350150068"/>
                  </a:ext>
                </a:extLst>
              </a:tr>
              <a:tr h="285750">
                <a:tc>
                  <a:txBody>
                    <a:bodyPr/>
                    <a:lstStyle/>
                    <a:p>
                      <a:pPr rtl="0" fontAlgn="t">
                        <a:spcBef>
                          <a:spcPts val="0"/>
                        </a:spcBef>
                        <a:spcAft>
                          <a:spcPts val="0"/>
                        </a:spcAft>
                      </a:pPr>
                      <a:r>
                        <a:rPr lang="en-US" sz="1200" b="1" u="none" strike="noStrike">
                          <a:solidFill>
                            <a:srgbClr val="000000"/>
                          </a:solidFill>
                          <a:effectLst/>
                        </a:rPr>
                        <a:t>Total</a:t>
                      </a:r>
                      <a:endParaRPr lang="en-US">
                        <a:effectLst/>
                      </a:endParaRPr>
                    </a:p>
                  </a:txBody>
                  <a:tcPr marL="95250" marR="95250" marT="95250" marB="95250"/>
                </a:tc>
                <a:tc>
                  <a:txBody>
                    <a:bodyPr/>
                    <a:lstStyle/>
                    <a:p>
                      <a:pPr algn="r" rtl="0" fontAlgn="t">
                        <a:spcBef>
                          <a:spcPts val="0"/>
                        </a:spcBef>
                        <a:spcAft>
                          <a:spcPts val="0"/>
                        </a:spcAft>
                      </a:pPr>
                      <a:r>
                        <a:rPr lang="en-US" sz="1200" b="1" u="none" strike="noStrike" dirty="0">
                          <a:solidFill>
                            <a:srgbClr val="000000"/>
                          </a:solidFill>
                          <a:effectLst/>
                        </a:rPr>
                        <a:t>29935</a:t>
                      </a:r>
                      <a:endParaRPr lang="en-US" dirty="0">
                        <a:effectLst/>
                      </a:endParaRPr>
                    </a:p>
                  </a:txBody>
                  <a:tcPr marL="95250" marR="95250" marT="95250" marB="95250"/>
                </a:tc>
                <a:extLst>
                  <a:ext uri="{0D108BD9-81ED-4DB2-BD59-A6C34878D82A}">
                    <a16:rowId xmlns:a16="http://schemas.microsoft.com/office/drawing/2014/main" val="623654161"/>
                  </a:ext>
                </a:extLst>
              </a:tr>
            </a:tbl>
          </a:graphicData>
        </a:graphic>
      </p:graphicFrame>
      <p:sp>
        <p:nvSpPr>
          <p:cNvPr id="7" name="Rectangle 1">
            <a:extLst>
              <a:ext uri="{FF2B5EF4-FFF2-40B4-BE49-F238E27FC236}">
                <a16:creationId xmlns:a16="http://schemas.microsoft.com/office/drawing/2014/main" id="{59730AC8-A4C6-42C8-B529-FE4C0179429D}"/>
              </a:ext>
            </a:extLst>
          </p:cNvPr>
          <p:cNvSpPr>
            <a:spLocks noChangeArrowheads="1"/>
          </p:cNvSpPr>
          <p:nvPr/>
        </p:nvSpPr>
        <p:spPr bwMode="auto">
          <a:xfrm>
            <a:off x="4773613" y="22383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3" name="Picture 3">
            <a:extLst>
              <a:ext uri="{FF2B5EF4-FFF2-40B4-BE49-F238E27FC236}">
                <a16:creationId xmlns:a16="http://schemas.microsoft.com/office/drawing/2014/main" id="{E8A1317E-D21B-4A8B-8DDF-A98D225F86F9}"/>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7330" b="4625"/>
          <a:stretch/>
        </p:blipFill>
        <p:spPr bwMode="auto">
          <a:xfrm>
            <a:off x="1159298" y="2698009"/>
            <a:ext cx="6881828" cy="32360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438103-E155-4EB5-AAC3-615F95536E99}"/>
              </a:ext>
            </a:extLst>
          </p:cNvPr>
          <p:cNvSpPr txBox="1"/>
          <p:nvPr/>
        </p:nvSpPr>
        <p:spPr>
          <a:xfrm>
            <a:off x="1159298" y="5948995"/>
            <a:ext cx="6096000" cy="215444"/>
          </a:xfrm>
          <a:prstGeom prst="rect">
            <a:avLst/>
          </a:prstGeom>
          <a:noFill/>
        </p:spPr>
        <p:txBody>
          <a:bodyPr wrap="square">
            <a:spAutoFit/>
          </a:bodyPr>
          <a:lstStyle/>
          <a:p>
            <a:r>
              <a:rPr lang="en-US" sz="800" dirty="0">
                <a:solidFill>
                  <a:srgbClr val="4C4C4C"/>
                </a:solidFill>
                <a:effectLst/>
                <a:ea typeface="Calibri" panose="020F0502020204030204" pitchFamily="34" charset="0"/>
              </a:rPr>
              <a:t>Environmental Science for Social Change, 2008</a:t>
            </a:r>
            <a:endParaRPr lang="en-US" sz="800" dirty="0"/>
          </a:p>
        </p:txBody>
      </p:sp>
      <p:pic>
        <p:nvPicPr>
          <p:cNvPr id="8" name="Recorded Sound">
            <a:hlinkClick r:id="" action="ppaction://media"/>
            <a:extLst>
              <a:ext uri="{FF2B5EF4-FFF2-40B4-BE49-F238E27FC236}">
                <a16:creationId xmlns:a16="http://schemas.microsoft.com/office/drawing/2014/main" id="{B4A331BB-886F-4C21-9F99-64417696C31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000" y="360000"/>
            <a:ext cx="609600" cy="609600"/>
          </a:xfrm>
          <a:prstGeom prst="rect">
            <a:avLst/>
          </a:prstGeom>
        </p:spPr>
      </p:pic>
    </p:spTree>
    <p:extLst>
      <p:ext uri="{BB962C8B-B14F-4D97-AF65-F5344CB8AC3E}">
        <p14:creationId xmlns:p14="http://schemas.microsoft.com/office/powerpoint/2010/main" val="252883810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3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F853B-CBBD-4395-85F2-AF8BEB763A91}"/>
              </a:ext>
            </a:extLst>
          </p:cNvPr>
          <p:cNvSpPr>
            <a:spLocks noGrp="1"/>
          </p:cNvSpPr>
          <p:nvPr>
            <p:ph type="title"/>
          </p:nvPr>
        </p:nvSpPr>
        <p:spPr>
          <a:xfrm>
            <a:off x="1097280" y="286603"/>
            <a:ext cx="10058400" cy="1450757"/>
          </a:xfrm>
        </p:spPr>
        <p:txBody>
          <a:bodyPr>
            <a:normAutofit/>
          </a:bodyPr>
          <a:lstStyle/>
          <a:p>
            <a:r>
              <a:rPr lang="en-US" dirty="0"/>
              <a:t>Threats</a:t>
            </a:r>
          </a:p>
        </p:txBody>
      </p:sp>
      <p:pic>
        <p:nvPicPr>
          <p:cNvPr id="6147" name="Picture 3">
            <a:extLst>
              <a:ext uri="{FF2B5EF4-FFF2-40B4-BE49-F238E27FC236}">
                <a16:creationId xmlns:a16="http://schemas.microsoft.com/office/drawing/2014/main" id="{96993C24-8F81-43C6-A360-CAB6D3DAE1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941" t="10556" r="15494" b="29011"/>
          <a:stretch/>
        </p:blipFill>
        <p:spPr bwMode="auto">
          <a:xfrm>
            <a:off x="1192661" y="1916318"/>
            <a:ext cx="2408986" cy="3471012"/>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117828FE-3B1B-43B4-BCAA-1CB8EB544E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486" r="15173"/>
          <a:stretch/>
        </p:blipFill>
        <p:spPr bwMode="auto">
          <a:xfrm>
            <a:off x="3719942" y="1916318"/>
            <a:ext cx="2376057" cy="347101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D5249DAF-1EF3-41C9-817D-75D1A2FF510F}"/>
              </a:ext>
            </a:extLst>
          </p:cNvPr>
          <p:cNvSpPr>
            <a:spLocks noGrp="1"/>
          </p:cNvSpPr>
          <p:nvPr>
            <p:ph idx="1"/>
          </p:nvPr>
        </p:nvSpPr>
        <p:spPr>
          <a:xfrm>
            <a:off x="6351639" y="1845734"/>
            <a:ext cx="4804041" cy="4023360"/>
          </a:xfrm>
        </p:spPr>
        <p:txBody>
          <a:bodyPr>
            <a:noAutofit/>
          </a:bodyPr>
          <a:lstStyle/>
          <a:p>
            <a:pPr rtl="0">
              <a:spcBef>
                <a:spcPts val="0"/>
              </a:spcBef>
              <a:spcAft>
                <a:spcPts val="1600"/>
              </a:spcAft>
            </a:pPr>
            <a:r>
              <a:rPr lang="en-US" sz="1600" b="0" i="0" u="none" strike="noStrike" dirty="0">
                <a:effectLst/>
              </a:rPr>
              <a:t>Extraction of Sand and Gravel, Removal of vegetation, creation of Pavements, roadways due to heavy equipment crossing within riparian zones, creating fragmentation.</a:t>
            </a:r>
            <a:endParaRPr lang="en-US" sz="1600" b="0" dirty="0">
              <a:effectLst/>
            </a:endParaRPr>
          </a:p>
          <a:p>
            <a:pPr rtl="0">
              <a:spcBef>
                <a:spcPts val="0"/>
              </a:spcBef>
              <a:spcAft>
                <a:spcPts val="1600"/>
              </a:spcAft>
            </a:pPr>
            <a:r>
              <a:rPr lang="en-US" sz="1600" b="0" i="0" u="none" strike="noStrike" dirty="0">
                <a:effectLst/>
              </a:rPr>
              <a:t>Contamination of water and sediments; severe erosion and mass wasting processes in unstable landforms (pits, stockpiles, waste dumps);</a:t>
            </a:r>
            <a:endParaRPr lang="en-US" sz="1600" b="0" dirty="0">
              <a:effectLst/>
            </a:endParaRPr>
          </a:p>
          <a:p>
            <a:pPr rtl="0">
              <a:spcBef>
                <a:spcPts val="0"/>
              </a:spcBef>
              <a:spcAft>
                <a:spcPts val="1600"/>
              </a:spcAft>
            </a:pPr>
            <a:r>
              <a:rPr lang="en-US" sz="1600" b="0" i="0" u="none" strike="noStrike" dirty="0">
                <a:effectLst/>
              </a:rPr>
              <a:t>Sediments coming from pits undergoing severe erosion that are washed into the creeks and rivers do not only worsen siltation in streams. These are also contaminated, thus re-contaminating the streams and when carried downstream, transport pollutants offsite.</a:t>
            </a:r>
            <a:endParaRPr lang="en-US" sz="1600" b="0" dirty="0">
              <a:effectLst/>
            </a:endParaRPr>
          </a:p>
          <a:p>
            <a:br>
              <a:rPr lang="en-US" sz="1600" dirty="0"/>
            </a:br>
            <a:endParaRPr lang="en-US" sz="1600" dirty="0"/>
          </a:p>
        </p:txBody>
      </p:sp>
      <p:sp>
        <p:nvSpPr>
          <p:cNvPr id="4" name="Footer Placeholder 3">
            <a:extLst>
              <a:ext uri="{FF2B5EF4-FFF2-40B4-BE49-F238E27FC236}">
                <a16:creationId xmlns:a16="http://schemas.microsoft.com/office/drawing/2014/main" id="{B83E8C92-BDEC-4229-AC10-146AD7DF67F9}"/>
              </a:ext>
            </a:extLst>
          </p:cNvPr>
          <p:cNvSpPr>
            <a:spLocks noGrp="1"/>
          </p:cNvSpPr>
          <p:nvPr>
            <p:ph type="ftr" sz="quarter" idx="11"/>
          </p:nvPr>
        </p:nvSpPr>
        <p:spPr>
          <a:xfrm>
            <a:off x="3686185" y="6459785"/>
            <a:ext cx="4822804" cy="365125"/>
          </a:xfrm>
        </p:spPr>
        <p:txBody>
          <a:bodyPr>
            <a:normAutofit/>
          </a:bodyPr>
          <a:lstStyle/>
          <a:p>
            <a:pPr>
              <a:spcAft>
                <a:spcPts val="600"/>
              </a:spcAft>
            </a:pPr>
            <a:r>
              <a:rPr lang="en-PH"/>
              <a:t>River Restoration plan</a:t>
            </a:r>
          </a:p>
        </p:txBody>
      </p:sp>
      <p:sp>
        <p:nvSpPr>
          <p:cNvPr id="5" name="Slide Number Placeholder 4">
            <a:extLst>
              <a:ext uri="{FF2B5EF4-FFF2-40B4-BE49-F238E27FC236}">
                <a16:creationId xmlns:a16="http://schemas.microsoft.com/office/drawing/2014/main" id="{5C17C4BE-2813-4A8C-86A3-5F9B0B896AB3}"/>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smtClean="0"/>
              <a:pPr>
                <a:spcAft>
                  <a:spcPts val="600"/>
                </a:spcAft>
              </a:pPr>
              <a:t>9</a:t>
            </a:fld>
            <a:endParaRPr lang="en-PH"/>
          </a:p>
        </p:txBody>
      </p:sp>
      <p:sp>
        <p:nvSpPr>
          <p:cNvPr id="8" name="TextBox 7">
            <a:extLst>
              <a:ext uri="{FF2B5EF4-FFF2-40B4-BE49-F238E27FC236}">
                <a16:creationId xmlns:a16="http://schemas.microsoft.com/office/drawing/2014/main" id="{BD1D50D7-6734-416D-981A-2774BD25A071}"/>
              </a:ext>
            </a:extLst>
          </p:cNvPr>
          <p:cNvSpPr txBox="1"/>
          <p:nvPr/>
        </p:nvSpPr>
        <p:spPr>
          <a:xfrm>
            <a:off x="5059680" y="5171886"/>
            <a:ext cx="6096000" cy="215444"/>
          </a:xfrm>
          <a:prstGeom prst="rect">
            <a:avLst/>
          </a:prstGeom>
          <a:noFill/>
        </p:spPr>
        <p:txBody>
          <a:bodyPr wrap="square">
            <a:spAutoFit/>
          </a:bodyPr>
          <a:lstStyle/>
          <a:p>
            <a:pPr algn="r"/>
            <a:r>
              <a:rPr lang="en-US" sz="800" dirty="0">
                <a:solidFill>
                  <a:srgbClr val="4C4C4C"/>
                </a:solidFill>
                <a:effectLst/>
                <a:ea typeface="Calibri" panose="020F0502020204030204" pitchFamily="34" charset="0"/>
              </a:rPr>
              <a:t>Environmental Science for Social Change, 2008</a:t>
            </a:r>
            <a:endParaRPr lang="en-US" sz="800" dirty="0"/>
          </a:p>
        </p:txBody>
      </p:sp>
      <p:sp>
        <p:nvSpPr>
          <p:cNvPr id="10" name="TextBox 9">
            <a:extLst>
              <a:ext uri="{FF2B5EF4-FFF2-40B4-BE49-F238E27FC236}">
                <a16:creationId xmlns:a16="http://schemas.microsoft.com/office/drawing/2014/main" id="{05A84A45-51FC-4AB7-B6FA-FA83319D736D}"/>
              </a:ext>
            </a:extLst>
          </p:cNvPr>
          <p:cNvSpPr txBox="1"/>
          <p:nvPr/>
        </p:nvSpPr>
        <p:spPr>
          <a:xfrm>
            <a:off x="1151823" y="5412768"/>
            <a:ext cx="6096000" cy="215444"/>
          </a:xfrm>
          <a:prstGeom prst="rect">
            <a:avLst/>
          </a:prstGeom>
          <a:noFill/>
        </p:spPr>
        <p:txBody>
          <a:bodyPr wrap="square">
            <a:spAutoFit/>
          </a:bodyPr>
          <a:lstStyle/>
          <a:p>
            <a:r>
              <a:rPr lang="en-US" sz="800" dirty="0">
                <a:solidFill>
                  <a:srgbClr val="4C4C4C"/>
                </a:solidFill>
                <a:effectLst/>
                <a:ea typeface="Calibri" panose="020F0502020204030204" pitchFamily="34" charset="0"/>
              </a:rPr>
              <a:t>Save </a:t>
            </a:r>
            <a:r>
              <a:rPr lang="en-US" sz="800" dirty="0" err="1">
                <a:solidFill>
                  <a:srgbClr val="4C4C4C"/>
                </a:solidFill>
                <a:effectLst/>
                <a:ea typeface="Calibri" panose="020F0502020204030204" pitchFamily="34" charset="0"/>
              </a:rPr>
              <a:t>Hinulawan</a:t>
            </a:r>
            <a:r>
              <a:rPr lang="en-US" sz="800" dirty="0">
                <a:solidFill>
                  <a:srgbClr val="4C4C4C"/>
                </a:solidFill>
                <a:effectLst/>
                <a:ea typeface="Calibri" panose="020F0502020204030204" pitchFamily="34" charset="0"/>
              </a:rPr>
              <a:t> River, 2018</a:t>
            </a:r>
            <a:endParaRPr lang="en-US" sz="800" dirty="0"/>
          </a:p>
        </p:txBody>
      </p:sp>
      <p:pic>
        <p:nvPicPr>
          <p:cNvPr id="6" name="Recorded Sound">
            <a:hlinkClick r:id="" action="ppaction://media"/>
            <a:extLst>
              <a:ext uri="{FF2B5EF4-FFF2-40B4-BE49-F238E27FC236}">
                <a16:creationId xmlns:a16="http://schemas.microsoft.com/office/drawing/2014/main" id="{6D6860E0-59E1-4E8C-8A51-5A89441940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609600" cy="609600"/>
          </a:xfrm>
          <a:prstGeom prst="rect">
            <a:avLst/>
          </a:prstGeom>
        </p:spPr>
      </p:pic>
    </p:spTree>
    <p:extLst>
      <p:ext uri="{BB962C8B-B14F-4D97-AF65-F5344CB8AC3E}">
        <p14:creationId xmlns:p14="http://schemas.microsoft.com/office/powerpoint/2010/main" val="115214856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77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Retrospect">
  <a:themeElements>
    <a:clrScheme name="Custom 2">
      <a:dk1>
        <a:sysClr val="windowText" lastClr="000000"/>
      </a:dk1>
      <a:lt1>
        <a:sysClr val="window" lastClr="FFFFFF"/>
      </a:lt1>
      <a:dk2>
        <a:srgbClr val="455F51"/>
      </a:dk2>
      <a:lt2>
        <a:srgbClr val="E2DFCC"/>
      </a:lt2>
      <a:accent1>
        <a:srgbClr val="5A9632"/>
      </a:accent1>
      <a:accent2>
        <a:srgbClr val="31521B"/>
      </a:accent2>
      <a:accent3>
        <a:srgbClr val="37A76F"/>
      </a:accent3>
      <a:accent4>
        <a:srgbClr val="44C1A3"/>
      </a:accent4>
      <a:accent5>
        <a:srgbClr val="4EB3CF"/>
      </a:accent5>
      <a:accent6>
        <a:srgbClr val="51C3F9"/>
      </a:accent6>
      <a:hlink>
        <a:srgbClr val="EE7B08"/>
      </a:hlink>
      <a:folHlink>
        <a:srgbClr val="977B2D"/>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107</TotalTime>
  <Words>4793</Words>
  <Application>Microsoft Office PowerPoint</Application>
  <PresentationFormat>Widescreen</PresentationFormat>
  <Paragraphs>552</Paragraphs>
  <Slides>30</Slides>
  <Notes>22</Notes>
  <HiddenSlides>0</HiddenSlides>
  <MMClips>30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-apple-system</vt:lpstr>
      <vt:lpstr>Arial</vt:lpstr>
      <vt:lpstr>Calibri</vt:lpstr>
      <vt:lpstr>Century Schoolbook</vt:lpstr>
      <vt:lpstr>Helvetica</vt:lpstr>
      <vt:lpstr>Lato</vt:lpstr>
      <vt:lpstr>Times New Roman</vt:lpstr>
      <vt:lpstr>Vladimir Script</vt:lpstr>
      <vt:lpstr>Wingdings</vt:lpstr>
      <vt:lpstr>Retrospect</vt:lpstr>
      <vt:lpstr>Restoring The Big River</vt:lpstr>
      <vt:lpstr>Contents</vt:lpstr>
      <vt:lpstr>Rationale</vt:lpstr>
      <vt:lpstr>Why Restore?</vt:lpstr>
      <vt:lpstr>Why Restore Now?</vt:lpstr>
      <vt:lpstr>Rationale</vt:lpstr>
      <vt:lpstr>Land Use</vt:lpstr>
      <vt:lpstr>Toledo City</vt:lpstr>
      <vt:lpstr>Threats</vt:lpstr>
      <vt:lpstr>Importance</vt:lpstr>
      <vt:lpstr>History</vt:lpstr>
      <vt:lpstr>Goals</vt:lpstr>
      <vt:lpstr>Objectives (Phase I-V)</vt:lpstr>
      <vt:lpstr>General Strategies</vt:lpstr>
      <vt:lpstr>Reference Site</vt:lpstr>
      <vt:lpstr>Action Plan</vt:lpstr>
      <vt:lpstr>Phase II (Replication)</vt:lpstr>
      <vt:lpstr>Phase III (Water Quality)</vt:lpstr>
      <vt:lpstr>Phase IV (Biodiversity)</vt:lpstr>
      <vt:lpstr>Phase V (Sustainability)</vt:lpstr>
      <vt:lpstr>PowerPoint Presentation</vt:lpstr>
      <vt:lpstr>Financing &amp; Budget Phase I</vt:lpstr>
      <vt:lpstr>Phase II-V 2024 Onwards</vt:lpstr>
      <vt:lpstr>PowerPoint Presentation</vt:lpstr>
      <vt:lpstr>PowerPoint Presentation</vt:lpstr>
      <vt:lpstr>Potential Problems</vt:lpstr>
      <vt:lpstr>Risks and Uncertainties</vt:lpstr>
      <vt:lpstr>Assumptions &amp; Dependencies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Restoring The Big River</dc:title>
  <dc:creator>M. A. Cabanlit</dc:creator>
  <cp:lastModifiedBy>M. A. Cabanlit</cp:lastModifiedBy>
  <cp:revision>24</cp:revision>
  <dcterms:created xsi:type="dcterms:W3CDTF">2020-12-06T05:11:07Z</dcterms:created>
  <dcterms:modified xsi:type="dcterms:W3CDTF">2020-12-07T12:59:51Z</dcterms:modified>
</cp:coreProperties>
</file>